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60" r:id="rId4"/>
    <p:sldId id="261" r:id="rId5"/>
    <p:sldId id="258" r:id="rId6"/>
    <p:sldId id="262" r:id="rId7"/>
    <p:sldId id="263" r:id="rId8"/>
    <p:sldId id="264" r:id="rId9"/>
    <p:sldId id="267" r:id="rId10"/>
    <p:sldId id="281" r:id="rId11"/>
    <p:sldId id="279" r:id="rId12"/>
    <p:sldId id="278" r:id="rId13"/>
    <p:sldId id="280" r:id="rId14"/>
    <p:sldId id="265" r:id="rId15"/>
    <p:sldId id="277" r:id="rId16"/>
    <p:sldId id="283" r:id="rId17"/>
    <p:sldId id="276" r:id="rId18"/>
    <p:sldId id="266" r:id="rId19"/>
    <p:sldId id="284" r:id="rId20"/>
    <p:sldId id="268" r:id="rId21"/>
    <p:sldId id="285" r:id="rId22"/>
    <p:sldId id="275" r:id="rId23"/>
  </p:sldIdLst>
  <p:sldSz cx="18288000" cy="10287000"/>
  <p:notesSz cx="6858000" cy="9144000"/>
  <p:embeddedFontLst>
    <p:embeddedFont>
      <p:font typeface="Evolventa" panose="020B0604020202020204" charset="0"/>
      <p:regular r:id="rId25"/>
    </p:embeddedFont>
    <p:embeddedFont>
      <p:font typeface="Evolventa Bold"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B6D41-ECC3-44FC-A234-D7479F633C0F}" v="9" dt="2024-12-11T15:04:28.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4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 Shahbaz Shah" userId="50ab6207-b561-47a6-aba2-4b0ad4e1d700" providerId="ADAL" clId="{F75B6D41-ECC3-44FC-A234-D7479F633C0F}"/>
    <pc:docChg chg="undo custSel addSld delSld modSld">
      <pc:chgData name="Khan, Shahbaz Shah" userId="50ab6207-b561-47a6-aba2-4b0ad4e1d700" providerId="ADAL" clId="{F75B6D41-ECC3-44FC-A234-D7479F633C0F}" dt="2024-12-11T15:05:42.613" v="176" actId="255"/>
      <pc:docMkLst>
        <pc:docMk/>
      </pc:docMkLst>
      <pc:sldChg chg="modSp mod">
        <pc:chgData name="Khan, Shahbaz Shah" userId="50ab6207-b561-47a6-aba2-4b0ad4e1d700" providerId="ADAL" clId="{F75B6D41-ECC3-44FC-A234-D7479F633C0F}" dt="2024-12-11T15:05:42.613" v="176" actId="255"/>
        <pc:sldMkLst>
          <pc:docMk/>
          <pc:sldMk cId="0" sldId="265"/>
        </pc:sldMkLst>
        <pc:spChg chg="mod">
          <ac:chgData name="Khan, Shahbaz Shah" userId="50ab6207-b561-47a6-aba2-4b0ad4e1d700" providerId="ADAL" clId="{F75B6D41-ECC3-44FC-A234-D7479F633C0F}" dt="2024-12-11T15:05:42.613" v="176" actId="255"/>
          <ac:spMkLst>
            <pc:docMk/>
            <pc:sldMk cId="0" sldId="265"/>
            <ac:spMk id="13" creationId="{60107A3C-9FF5-B8A7-B714-6216C7FE9C95}"/>
          </ac:spMkLst>
        </pc:spChg>
      </pc:sldChg>
      <pc:sldChg chg="modSp mod">
        <pc:chgData name="Khan, Shahbaz Shah" userId="50ab6207-b561-47a6-aba2-4b0ad4e1d700" providerId="ADAL" clId="{F75B6D41-ECC3-44FC-A234-D7479F633C0F}" dt="2024-12-11T15:05:15.021" v="171" actId="1076"/>
        <pc:sldMkLst>
          <pc:docMk/>
          <pc:sldMk cId="505282928" sldId="277"/>
        </pc:sldMkLst>
        <pc:spChg chg="mod">
          <ac:chgData name="Khan, Shahbaz Shah" userId="50ab6207-b561-47a6-aba2-4b0ad4e1d700" providerId="ADAL" clId="{F75B6D41-ECC3-44FC-A234-D7479F633C0F}" dt="2024-12-11T15:05:13.220" v="170" actId="14100"/>
          <ac:spMkLst>
            <pc:docMk/>
            <pc:sldMk cId="505282928" sldId="277"/>
            <ac:spMk id="6" creationId="{CB5BCF5F-3B66-2C27-C49B-7C125FA884A1}"/>
          </ac:spMkLst>
        </pc:spChg>
        <pc:spChg chg="mod">
          <ac:chgData name="Khan, Shahbaz Shah" userId="50ab6207-b561-47a6-aba2-4b0ad4e1d700" providerId="ADAL" clId="{F75B6D41-ECC3-44FC-A234-D7479F633C0F}" dt="2024-12-11T13:50:09.830" v="32" actId="1076"/>
          <ac:spMkLst>
            <pc:docMk/>
            <pc:sldMk cId="505282928" sldId="277"/>
            <ac:spMk id="12" creationId="{7B7890A9-FDA7-8250-F85B-31250F3CD3B2}"/>
          </ac:spMkLst>
        </pc:spChg>
        <pc:picChg chg="mod">
          <ac:chgData name="Khan, Shahbaz Shah" userId="50ab6207-b561-47a6-aba2-4b0ad4e1d700" providerId="ADAL" clId="{F75B6D41-ECC3-44FC-A234-D7479F633C0F}" dt="2024-12-11T15:05:15.021" v="171" actId="1076"/>
          <ac:picMkLst>
            <pc:docMk/>
            <pc:sldMk cId="505282928" sldId="277"/>
            <ac:picMk id="7" creationId="{2D5B151C-C445-3D6A-AC0F-BE7BE954A1F9}"/>
          </ac:picMkLst>
        </pc:picChg>
      </pc:sldChg>
      <pc:sldChg chg="addSp delSp modSp add mod delAnim">
        <pc:chgData name="Khan, Shahbaz Shah" userId="50ab6207-b561-47a6-aba2-4b0ad4e1d700" providerId="ADAL" clId="{F75B6D41-ECC3-44FC-A234-D7479F633C0F}" dt="2024-12-11T13:33:48.110" v="31" actId="1076"/>
        <pc:sldMkLst>
          <pc:docMk/>
          <pc:sldMk cId="2129459198" sldId="284"/>
        </pc:sldMkLst>
        <pc:spChg chg="mod">
          <ac:chgData name="Khan, Shahbaz Shah" userId="50ab6207-b561-47a6-aba2-4b0ad4e1d700" providerId="ADAL" clId="{F75B6D41-ECC3-44FC-A234-D7479F633C0F}" dt="2024-12-11T13:33:29.412" v="22" actId="14100"/>
          <ac:spMkLst>
            <pc:docMk/>
            <pc:sldMk cId="2129459198" sldId="284"/>
            <ac:spMk id="6" creationId="{EA74C1AE-57DB-0ED8-8992-AD4962A5EC71}"/>
          </ac:spMkLst>
        </pc:spChg>
        <pc:spChg chg="mod">
          <ac:chgData name="Khan, Shahbaz Shah" userId="50ab6207-b561-47a6-aba2-4b0ad4e1d700" providerId="ADAL" clId="{F75B6D41-ECC3-44FC-A234-D7479F633C0F}" dt="2024-12-11T13:33:48.110" v="31" actId="1076"/>
          <ac:spMkLst>
            <pc:docMk/>
            <pc:sldMk cId="2129459198" sldId="284"/>
            <ac:spMk id="7" creationId="{106F584C-38AA-4BB7-8E47-975962F0228A}"/>
          </ac:spMkLst>
        </pc:spChg>
        <pc:spChg chg="del mod">
          <ac:chgData name="Khan, Shahbaz Shah" userId="50ab6207-b561-47a6-aba2-4b0ad4e1d700" providerId="ADAL" clId="{F75B6D41-ECC3-44FC-A234-D7479F633C0F}" dt="2024-12-11T13:33:42.327" v="30"/>
          <ac:spMkLst>
            <pc:docMk/>
            <pc:sldMk cId="2129459198" sldId="284"/>
            <ac:spMk id="10" creationId="{168412B9-4EFE-B242-EFA4-DF6DAF77D158}"/>
          </ac:spMkLst>
        </pc:spChg>
        <pc:graphicFrameChg chg="del">
          <ac:chgData name="Khan, Shahbaz Shah" userId="50ab6207-b561-47a6-aba2-4b0ad4e1d700" providerId="ADAL" clId="{F75B6D41-ECC3-44FC-A234-D7479F633C0F}" dt="2024-12-11T13:31:32.052" v="1" actId="478"/>
          <ac:graphicFrameMkLst>
            <pc:docMk/>
            <pc:sldMk cId="2129459198" sldId="284"/>
            <ac:graphicFrameMk id="11" creationId="{D1C16DC7-35A6-2829-4F9D-82BD24B4E1BC}"/>
          </ac:graphicFrameMkLst>
        </pc:graphicFrameChg>
        <pc:picChg chg="add mod">
          <ac:chgData name="Khan, Shahbaz Shah" userId="50ab6207-b561-47a6-aba2-4b0ad4e1d700" providerId="ADAL" clId="{F75B6D41-ECC3-44FC-A234-D7479F633C0F}" dt="2024-12-11T13:33:41.578" v="28" actId="1076"/>
          <ac:picMkLst>
            <pc:docMk/>
            <pc:sldMk cId="2129459198" sldId="284"/>
            <ac:picMk id="9" creationId="{B0029A10-D8B0-543D-9F64-2BC38BB6DEB3}"/>
          </ac:picMkLst>
        </pc:picChg>
      </pc:sldChg>
      <pc:sldChg chg="addSp delSp modSp add mod">
        <pc:chgData name="Khan, Shahbaz Shah" userId="50ab6207-b561-47a6-aba2-4b0ad4e1d700" providerId="ADAL" clId="{F75B6D41-ECC3-44FC-A234-D7479F633C0F}" dt="2024-12-11T15:04:42.312" v="166" actId="29295"/>
        <pc:sldMkLst>
          <pc:docMk/>
          <pc:sldMk cId="3724991305" sldId="285"/>
        </pc:sldMkLst>
        <pc:spChg chg="mod">
          <ac:chgData name="Khan, Shahbaz Shah" userId="50ab6207-b561-47a6-aba2-4b0ad4e1d700" providerId="ADAL" clId="{F75B6D41-ECC3-44FC-A234-D7479F633C0F}" dt="2024-12-11T14:59:04.731" v="80" actId="20577"/>
          <ac:spMkLst>
            <pc:docMk/>
            <pc:sldMk cId="3724991305" sldId="285"/>
            <ac:spMk id="7" creationId="{E57B9F48-B521-912A-5ACD-AA76903FE387}"/>
          </ac:spMkLst>
        </pc:spChg>
        <pc:spChg chg="add del mod">
          <ac:chgData name="Khan, Shahbaz Shah" userId="50ab6207-b561-47a6-aba2-4b0ad4e1d700" providerId="ADAL" clId="{F75B6D41-ECC3-44FC-A234-D7479F633C0F}" dt="2024-12-11T14:59:13.792" v="85" actId="47"/>
          <ac:spMkLst>
            <pc:docMk/>
            <pc:sldMk cId="3724991305" sldId="285"/>
            <ac:spMk id="8" creationId="{FD5DD6FD-1803-3289-A502-A5487C95A9D3}"/>
          </ac:spMkLst>
        </pc:spChg>
        <pc:spChg chg="add mod">
          <ac:chgData name="Khan, Shahbaz Shah" userId="50ab6207-b561-47a6-aba2-4b0ad4e1d700" providerId="ADAL" clId="{F75B6D41-ECC3-44FC-A234-D7479F633C0F}" dt="2024-12-11T15:03:26.830" v="157" actId="2711"/>
          <ac:spMkLst>
            <pc:docMk/>
            <pc:sldMk cId="3724991305" sldId="285"/>
            <ac:spMk id="9" creationId="{9C095CE8-AC5D-00BD-B459-1223F2CA66F5}"/>
          </ac:spMkLst>
        </pc:spChg>
        <pc:picChg chg="del">
          <ac:chgData name="Khan, Shahbaz Shah" userId="50ab6207-b561-47a6-aba2-4b0ad4e1d700" providerId="ADAL" clId="{F75B6D41-ECC3-44FC-A234-D7479F633C0F}" dt="2024-12-11T15:04:02.838" v="158" actId="478"/>
          <ac:picMkLst>
            <pc:docMk/>
            <pc:sldMk cId="3724991305" sldId="285"/>
            <ac:picMk id="10" creationId="{B9AAB8EF-29AF-0565-0971-B64E5D2949A5}"/>
          </ac:picMkLst>
        </pc:picChg>
        <pc:picChg chg="add mod">
          <ac:chgData name="Khan, Shahbaz Shah" userId="50ab6207-b561-47a6-aba2-4b0ad4e1d700" providerId="ADAL" clId="{F75B6D41-ECC3-44FC-A234-D7479F633C0F}" dt="2024-12-11T15:04:42.312" v="166" actId="29295"/>
          <ac:picMkLst>
            <pc:docMk/>
            <pc:sldMk cId="3724991305" sldId="285"/>
            <ac:picMk id="12" creationId="{470619D0-E5C6-65AA-AB32-32AE20428C24}"/>
          </ac:picMkLst>
        </pc:picChg>
      </pc:sldChg>
      <pc:sldChg chg="add del">
        <pc:chgData name="Khan, Shahbaz Shah" userId="50ab6207-b561-47a6-aba2-4b0ad4e1d700" providerId="ADAL" clId="{F75B6D41-ECC3-44FC-A234-D7479F633C0F}" dt="2024-12-11T14:59:18.241" v="86" actId="47"/>
        <pc:sldMkLst>
          <pc:docMk/>
          <pc:sldMk cId="1060146842"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2210-4B31-6C90-B6C9-AA4E566EFFC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6A44D-FB67-6FFC-57FE-8C19817190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FBD728-BAAD-6729-D0CA-46DAD4F165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847EA09-B84A-F389-99EF-FCD0C88F663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4A5B8B-5B6B-A34A-0372-B79936B1206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6A39DDAA-F019-C5D7-49AC-C8836A3781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BA5A9D-F509-FBC2-5BE5-5706522D2D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3053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2210-4B31-6C90-B6C9-AA4E566EFFC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6A44D-FB67-6FFC-57FE-8C19817190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FBD728-BAAD-6729-D0CA-46DAD4F165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847EA09-B84A-F389-99EF-FCD0C88F663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4A5B8B-5B6B-A34A-0372-B79936B1206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6A39DDAA-F019-C5D7-49AC-C8836A3781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BA5A9D-F509-FBC2-5BE5-5706522D2D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8880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2210-4B31-6C90-B6C9-AA4E566EFFC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6A44D-FB67-6FFC-57FE-8C19817190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FBD728-BAAD-6729-D0CA-46DAD4F165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847EA09-B84A-F389-99EF-FCD0C88F663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4A5B8B-5B6B-A34A-0372-B79936B1206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6A39DDAA-F019-C5D7-49AC-C8836A3781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BA5A9D-F509-FBC2-5BE5-5706522D2D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5201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CE51C-2106-D29E-7989-30E3C29E1A0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95E3B0-E4AE-E476-841E-5C94CA99C13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23C53B8-9077-93C9-BA6C-20831E97029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56C4C79-8CF7-C842-3A48-D6D622EA7E4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F5993EE-9D3D-7C3C-01D3-F80CE9A6788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a:extLst>
              <a:ext uri="{FF2B5EF4-FFF2-40B4-BE49-F238E27FC236}">
                <a16:creationId xmlns:a16="http://schemas.microsoft.com/office/drawing/2014/main" id="{FA951729-F7A1-0153-70C6-B42841C22AD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FF9F840-3E93-AF46-AAC2-91C4D7AB1DF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08784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CA2AA-2078-9F63-70BC-FD297FAB488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4FA670-1F4F-7F23-C0F6-33749CC3567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F867D71-FAAF-CD21-DBC2-79E766A5890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901DE85-F81A-97E3-251E-790030CB100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54C0CF7-F0CD-9A83-F940-FA315E29932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a:extLst>
              <a:ext uri="{FF2B5EF4-FFF2-40B4-BE49-F238E27FC236}">
                <a16:creationId xmlns:a16="http://schemas.microsoft.com/office/drawing/2014/main" id="{64F5F453-564F-13D7-BEC3-AA63BFA2DF1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CF83A9E-E0AD-CE1D-7FED-58BF5043800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6931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Primarily Uber used tools  </a:t>
            </a:r>
          </a:p>
          <a:p>
            <a:r>
              <a:rPr lang="en-US"/>
              <a:t>&gt; Hadoop – It is a open source software designed for storing and processing large data sets  </a:t>
            </a:r>
          </a:p>
          <a:p>
            <a:r>
              <a:rPr lang="en-US"/>
              <a:t>&gt; Hive -  With the help of SQL language for analysing large data sets and data summarization. </a:t>
            </a:r>
          </a:p>
          <a:p>
            <a:r>
              <a:rPr lang="en-US"/>
              <a:t>Vertica – It is analytical data base designed for big data and helps in providing actionable insights. </a:t>
            </a:r>
          </a:p>
          <a:p>
            <a:r>
              <a:rPr lang="en-US"/>
              <a:t> </a:t>
            </a:r>
          </a:p>
          <a:p>
            <a:endParaRPr lang="en-US"/>
          </a:p>
          <a:p>
            <a:endParaRPr lang="en-US"/>
          </a:p>
          <a:p>
            <a:r>
              <a:rPr lang="en-US"/>
              <a:t>Uber uses data warehouses and has implemented several technologies to manage its vast data infrastructure. Uber's data platform processes over 100 petabytes, utilizing technologies like Presto, Hive, and Hadoop to handle its massive data needs. </a:t>
            </a:r>
          </a:p>
          <a:p>
            <a:r>
              <a:rPr lang="en-US"/>
              <a:t>Uber originally used Hadoop's HDFS to manage the storage of large amounts of data, but it faced latency and scalability challenges due to the inefficiencies of batch processing. To optimize, Uber adopted a hybrid approach using multiple warehouse solutions, including Presto for real-time queries and Apache Hive for analytics. By 2017, Uber had redesigned its platform to support faster, incremental data ingestion and address the scalability issues of its growing data stores. The company also utilizes advanced optimization strategies, such as minimizing operational costs by identifying underused tables and redirecting queries to more efficient platforms like Presto</a:t>
            </a:r>
          </a:p>
          <a:p>
            <a:endParaRPr lang="en-US"/>
          </a:p>
          <a:p>
            <a:r>
              <a:rPr lang="en-US"/>
              <a:t>&gt; Vertica – It is analytical data base designed for big data and helps in providing actionable insights. </a:t>
            </a:r>
          </a:p>
          <a:p>
            <a:endParaRPr lang="en-US"/>
          </a:p>
          <a:p>
            <a:r>
              <a:rPr lang="en-US"/>
              <a:t>Coming to the IS </a:t>
            </a:r>
          </a:p>
          <a:p>
            <a:r>
              <a:rPr lang="en-US"/>
              <a:t>Uber utilizes integrated information systems to manage various aspects of its operations, particularly in the realm of data infrastructure and lifecycle management. For example, Uber has developed a unified Data Lifecycle Management (DLM) system that integrates policy management, execution, monitoring, and auditing across multiple datastores. This system ensures seamless policy enforcement, deconfliction, and dataset management, leveraging metadata and business policies across the organization. The system operates on Uber's extensive cloud infrastructure, interacting with different cloud providers while maintaining a centralized view of the data ( </a:t>
            </a:r>
          </a:p>
          <a:p>
            <a:r>
              <a:rPr lang="en-US"/>
              <a:t>Uber </a:t>
            </a:r>
          </a:p>
          <a:p>
            <a:r>
              <a:rPr lang="en-US"/>
              <a:t>). </a:t>
            </a:r>
          </a:p>
          <a:p>
            <a:r>
              <a:rPr lang="en-US"/>
              <a:t>Additionally, Uber's "Crane" infrastructure stack showcases the use of seamless integration between cloud and on-premise servers. This system abstracts the specific details of whether a server is cloud-based or on-prem, allowing seamless operation across different platforms. The Crane system's assignment and provisioning processes are fully integrated, allowing Uber teams to scale and manage resources without manual intervention. This results in a flexible and robust infrastructure that supports Uber's rapid expansion and global operations ( </a:t>
            </a:r>
          </a:p>
          <a:p>
            <a:endParaRPr lang="en-US"/>
          </a:p>
          <a:p>
            <a:endParaRPr lang="en-US"/>
          </a:p>
          <a:p>
            <a:endParaRPr lang="en-US"/>
          </a:p>
          <a:p>
            <a:endParaRPr lang="en-US"/>
          </a:p>
          <a:p>
            <a:endParaRPr lang="en-US"/>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Yes, Uber currently has a dedicated business intelligence (BI) team. Uber has invested heavily in building a robust BI platform to manage the vast amounts of data it generates daily. This platform, called the "Business Intelligence Suite," is designed to support employees across various departments with different levels of data expertise. This includes data scientists, business analysts, product managers, and engineers. </a:t>
            </a:r>
          </a:p>
          <a:p>
            <a:r>
              <a:rPr lang="en-US"/>
              <a:t>Uber's BI platform helps the company democratize data, making it accessible to employees globally, regardless of their technical background. The BI team plays a crucial role in maintaining and evolving this platform, ensuring seamless integration across tools and generating insights that help drive Uber’s operations and strategy. They also focus on automating insights using machine learning to improve decision-making. </a:t>
            </a:r>
          </a:p>
          <a:p>
            <a:endParaRPr lang="en-US"/>
          </a:p>
          <a:p>
            <a:r>
              <a:rPr lang="en-US"/>
              <a:t>Uber sits at a mature level on the Business Intelligence (BI) maturity model, characterized by advanced data infrastructure, real-time analytics, automation, and comprehensive decision-making systems. Uber has developed in-house solutions for BI, focusing on scalability and efficiency through platforms such as Gairos, Presto, and Pinot, which support vast amounts of real-time data, dynamic pricing, and operational decision-making. </a:t>
            </a:r>
          </a:p>
          <a:p>
            <a:r>
              <a:rPr lang="en-US"/>
              <a:t>Uber's BI infrastructure not only supports self-service analytics for various stakeholders across the organization, but also integrates machine learning for predictive analytics. Their data platform processes over 100 petabytes of data, handling millions of queries, which aligns with the top levels of BI maturity. Their commitment to real-time decision-making and sophisticated data governance (like Databook for metadata management) further solidifies their position in the mature stage of BI development</a:t>
            </a:r>
          </a:p>
          <a:p>
            <a:endParaRPr lang="en-US"/>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Yes, Uber uses specific Business Intelligence (BI) tools and reporting systems to manage its data and provide insights. One of the main tools Uber relies on is Presto, an open-source distributed SQL query engine. Presto allows Uber to run complex queries on large datasets stored in their data lake. It is particularly useful for ETL (Extract, Transform, Load) processes, data exploration, and self-service analytics. Presto's ability to handle federated queries, combining data from various sources, has been essential for Uber's analytical needs. </a:t>
            </a:r>
          </a:p>
          <a:p>
            <a:r>
              <a:rPr lang="en-US" dirty="0"/>
              <a:t>Additionally, Uber integrates Apache Pinot to support real-time analytics for low-latency use cases. This helps in providing real-time dashboards like the Restaurant Manager for their Eats service, which allows restaurant owners to monitor orders as they come in. </a:t>
            </a:r>
          </a:p>
          <a:p>
            <a:r>
              <a:rPr lang="en-US" dirty="0"/>
              <a:t>Furthermore, Uber has developed its </a:t>
            </a:r>
            <a:r>
              <a:rPr lang="en-US" dirty="0" err="1"/>
              <a:t>Gairos</a:t>
            </a:r>
            <a:r>
              <a:rPr lang="en-US" dirty="0"/>
              <a:t> platform, which focuses on real-time data intelligence by processing and optimizing real-time data flows and integrating with systems like Apache Kafka and Elasticsearch. This system helps Uber in dynamic pricing, trip forecasting, and other real-time services. </a:t>
            </a:r>
          </a:p>
          <a:p>
            <a:r>
              <a:rPr lang="en-US" dirty="0"/>
              <a:t>These systems are part of Uber’s broader BI infrastructure, ensuring seamless data-driven decision-making across the company. </a:t>
            </a:r>
          </a:p>
          <a:p>
            <a:endParaRPr lang="en-US" dirty="0"/>
          </a:p>
          <a:p>
            <a:r>
              <a:rPr lang="en-US" dirty="0"/>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2210-4B31-6C90-B6C9-AA4E566EFFC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6A44D-FB67-6FFC-57FE-8C19817190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FBD728-BAAD-6729-D0CA-46DAD4F165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847EA09-B84A-F389-99EF-FCD0C88F663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4A5B8B-5B6B-A34A-0372-B79936B1206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6A39DDAA-F019-C5D7-49AC-C8836A3781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BA5A9D-F509-FBC2-5BE5-5706522D2D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2572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2210-4B31-6C90-B6C9-AA4E566EFFC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6A44D-FB67-6FFC-57FE-8C198171903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FBD728-BAAD-6729-D0CA-46DAD4F1656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847EA09-B84A-F389-99EF-FCD0C88F663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4A5B8B-5B6B-A34A-0372-B79936B1206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a:extLst>
              <a:ext uri="{FF2B5EF4-FFF2-40B4-BE49-F238E27FC236}">
                <a16:creationId xmlns:a16="http://schemas.microsoft.com/office/drawing/2014/main" id="{6A39DDAA-F019-C5D7-49AC-C8836A3781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BA5A9D-F509-FBC2-5BE5-5706522D2D1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973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emf"/><Relationship Id="rId3" Type="http://schemas.openxmlformats.org/officeDocument/2006/relationships/image" Target="../media/image6.png"/><Relationship Id="rId7" Type="http://schemas.openxmlformats.org/officeDocument/2006/relationships/image" Target="../media/image45.png"/><Relationship Id="rId12" Type="http://schemas.openxmlformats.org/officeDocument/2006/relationships/package" Target="../embeddings/Microsoft_Excel_Worksheet1.xlsx"/><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8.emf"/><Relationship Id="rId5" Type="http://schemas.openxmlformats.org/officeDocument/2006/relationships/image" Target="../media/image8.png"/><Relationship Id="rId15" Type="http://schemas.openxmlformats.org/officeDocument/2006/relationships/image" Target="../media/image50.emf"/><Relationship Id="rId10" Type="http://schemas.openxmlformats.org/officeDocument/2006/relationships/package" Target="../embeddings/Microsoft_Excel_Worksheet.xlsx"/><Relationship Id="rId4" Type="http://schemas.openxmlformats.org/officeDocument/2006/relationships/image" Target="../media/image43.svg"/><Relationship Id="rId9" Type="http://schemas.openxmlformats.org/officeDocument/2006/relationships/image" Target="../media/image47.jpeg"/><Relationship Id="rId1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8.png"/><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8.png"/><Relationship Id="rId10" Type="http://schemas.openxmlformats.org/officeDocument/2006/relationships/image" Target="../media/image52.png"/><Relationship Id="rId4" Type="http://schemas.openxmlformats.org/officeDocument/2006/relationships/image" Target="../media/image43.sv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16.jpe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43.sv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7.png"/><Relationship Id="rId3" Type="http://schemas.openxmlformats.org/officeDocument/2006/relationships/image" Target="../media/image6.png"/><Relationship Id="rId7" Type="http://schemas.openxmlformats.org/officeDocument/2006/relationships/image" Target="../media/image45.png"/><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5.png"/><Relationship Id="rId5" Type="http://schemas.openxmlformats.org/officeDocument/2006/relationships/image" Target="../media/image8.png"/><Relationship Id="rId10" Type="http://schemas.openxmlformats.org/officeDocument/2006/relationships/hyperlink" Target="https://komprehend.io/#sentiment" TargetMode="External"/><Relationship Id="rId4" Type="http://schemas.openxmlformats.org/officeDocument/2006/relationships/image" Target="../media/image7.svg"/><Relationship Id="rId9" Type="http://schemas.openxmlformats.org/officeDocument/2006/relationships/image" Target="../media/image54.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6.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60.jpeg"/><Relationship Id="rId4" Type="http://schemas.openxmlformats.org/officeDocument/2006/relationships/image" Target="../media/image7.sv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hyperlink" Target="https://wpi0my.sharepoint.com/:x:/g/personal/vmadepogu_wpi_edu/ESjhZAnLgStEnNmo0rqBhBEBluFdXnoUSBPrDY87iKjDUg?e=3G6vHa" TargetMode="External"/><Relationship Id="rId3" Type="http://schemas.openxmlformats.org/officeDocument/2006/relationships/image" Target="../media/image7.svg"/><Relationship Id="rId7" Type="http://schemas.openxmlformats.org/officeDocument/2006/relationships/hyperlink" Target="https://github.com/Priyachakraborty/Uber_data_analysis/blob/master/uber_dataset.csv"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pi0-my.sharepoint.com/:x:/g/personal/rkanumuri_wpi_edu/EVPnlgOaUnJBhWfBfmFwmj0BhxYQEMjR7BRL0Wou3ZCJAQ?e=4Gftbb" TargetMode="External"/><Relationship Id="rId5" Type="http://schemas.openxmlformats.org/officeDocument/2006/relationships/image" Target="../media/image9.svg"/><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hyperlink" Target="https://wpi0my.sharepoint.com/:x:/g/personal/vmadepogu_wpi_edu/EaLeXtxbwJFDhy4PQ1dDe-kB59I7xvo7zUzeHJLKYSm3HQ?e=BZIPz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sv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sv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42.jpeg"/><Relationship Id="rId4" Type="http://schemas.openxmlformats.org/officeDocument/2006/relationships/notesSlide" Target="../notesSlides/notesSlide7.xml"/><Relationship Id="rId9"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8D9ED">
                <a:alpha val="0"/>
              </a:srgbClr>
            </a:gs>
            <a:gs pos="100000">
              <a:srgbClr val="ACCBF9">
                <a:alpha val="100000"/>
              </a:srgbClr>
            </a:gs>
          </a:gsLst>
          <a:lin ang="5400000"/>
        </a:gradFill>
        <a:effectLst/>
      </p:bgPr>
    </p:bg>
    <p:spTree>
      <p:nvGrpSpPr>
        <p:cNvPr id="1" name=""/>
        <p:cNvGrpSpPr/>
        <p:nvPr/>
      </p:nvGrpSpPr>
      <p:grpSpPr>
        <a:xfrm>
          <a:off x="0" y="0"/>
          <a:ext cx="0" cy="0"/>
          <a:chOff x="0" y="0"/>
          <a:chExt cx="0" cy="0"/>
        </a:xfrm>
      </p:grpSpPr>
      <p:sp>
        <p:nvSpPr>
          <p:cNvPr id="2" name="Freeform 2" descr="A white circles on a black background  Description automatically generated"/>
          <p:cNvSpPr/>
          <p:nvPr/>
        </p:nvSpPr>
        <p:spPr>
          <a:xfrm>
            <a:off x="4916359" y="0"/>
            <a:ext cx="13381172" cy="10309240"/>
          </a:xfrm>
          <a:custGeom>
            <a:avLst/>
            <a:gdLst/>
            <a:ahLst/>
            <a:cxnLst/>
            <a:rect l="l" t="t" r="r" b="b"/>
            <a:pathLst>
              <a:path w="13381172" h="10309240">
                <a:moveTo>
                  <a:pt x="0" y="0"/>
                </a:moveTo>
                <a:lnTo>
                  <a:pt x="13381172" y="0"/>
                </a:lnTo>
                <a:lnTo>
                  <a:pt x="13381172" y="10309240"/>
                </a:lnTo>
                <a:lnTo>
                  <a:pt x="0" y="10309240"/>
                </a:lnTo>
                <a:lnTo>
                  <a:pt x="0" y="0"/>
                </a:lnTo>
                <a:close/>
              </a:path>
            </a:pathLst>
          </a:custGeom>
          <a:blipFill>
            <a:blip r:embed="rId3"/>
            <a:stretch>
              <a:fillRect t="-15534" r="-4281" b="-19500"/>
            </a:stretch>
          </a:blipFill>
        </p:spPr>
        <p:txBody>
          <a:bodyPr/>
          <a:lstStyle/>
          <a:p>
            <a:endParaRPr lang="en-US"/>
          </a:p>
        </p:txBody>
      </p:sp>
      <p:sp>
        <p:nvSpPr>
          <p:cNvPr id="3" name="Freeform 3"/>
          <p:cNvSpPr/>
          <p:nvPr/>
        </p:nvSpPr>
        <p:spPr>
          <a:xfrm>
            <a:off x="16476221" y="748650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189953" y="5376300"/>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8" name="Picture 7" descr="A grey car with black windows&#10;&#10;Description automatically generated">
            <a:extLst>
              <a:ext uri="{FF2B5EF4-FFF2-40B4-BE49-F238E27FC236}">
                <a16:creationId xmlns:a16="http://schemas.microsoft.com/office/drawing/2014/main" id="{B67723DC-66B0-98F1-D3E6-36AE8A446AA1}"/>
              </a:ext>
            </a:extLst>
          </p:cNvPr>
          <p:cNvPicPr>
            <a:picLocks noChangeAspect="1"/>
          </p:cNvPicPr>
          <p:nvPr/>
        </p:nvPicPr>
        <p:blipFill>
          <a:blip r:embed="rId6"/>
          <a:stretch>
            <a:fillRect/>
          </a:stretch>
        </p:blipFill>
        <p:spPr>
          <a:xfrm>
            <a:off x="650522" y="515608"/>
            <a:ext cx="12461357" cy="9427935"/>
          </a:xfrm>
          <a:prstGeom prst="rect">
            <a:avLst/>
          </a:prstGeom>
        </p:spPr>
      </p:pic>
      <p:sp>
        <p:nvSpPr>
          <p:cNvPr id="6" name="Freeform 6" descr="A black background with white text  Description automatically generated"/>
          <p:cNvSpPr/>
          <p:nvPr/>
        </p:nvSpPr>
        <p:spPr>
          <a:xfrm>
            <a:off x="9143843" y="768859"/>
            <a:ext cx="3728199" cy="2222231"/>
          </a:xfrm>
          <a:custGeom>
            <a:avLst/>
            <a:gdLst/>
            <a:ahLst/>
            <a:cxnLst/>
            <a:rect l="l" t="t" r="r" b="b"/>
            <a:pathLst>
              <a:path w="3728199" h="2222231">
                <a:moveTo>
                  <a:pt x="0" y="0"/>
                </a:moveTo>
                <a:lnTo>
                  <a:pt x="3728199" y="0"/>
                </a:lnTo>
                <a:lnTo>
                  <a:pt x="3728199" y="2222231"/>
                </a:lnTo>
                <a:lnTo>
                  <a:pt x="0" y="2222231"/>
                </a:lnTo>
                <a:lnTo>
                  <a:pt x="0" y="0"/>
                </a:lnTo>
                <a:close/>
              </a:path>
            </a:pathLst>
          </a:custGeom>
          <a:blipFill>
            <a:blip r:embed="rId7"/>
            <a:stretch>
              <a:fillRect l="-2983" r="-2983"/>
            </a:stretch>
          </a:blipFill>
        </p:spPr>
        <p:txBody>
          <a:bodyPr/>
          <a:lstStyle/>
          <a:p>
            <a:endParaRPr lang="en-US"/>
          </a:p>
        </p:txBody>
      </p:sp>
      <p:sp>
        <p:nvSpPr>
          <p:cNvPr id="7" name="TextBox 7"/>
          <p:cNvSpPr txBox="1"/>
          <p:nvPr/>
        </p:nvSpPr>
        <p:spPr>
          <a:xfrm>
            <a:off x="13917546" y="6713148"/>
            <a:ext cx="3788603" cy="4394986"/>
          </a:xfrm>
          <a:prstGeom prst="rect">
            <a:avLst/>
          </a:prstGeom>
        </p:spPr>
        <p:txBody>
          <a:bodyPr lIns="0" tIns="0" rIns="0" bIns="0" rtlCol="0" anchor="t">
            <a:spAutoFit/>
          </a:bodyPr>
          <a:lstStyle/>
          <a:p>
            <a:pPr algn="ctr">
              <a:lnSpc>
                <a:spcPct val="150000"/>
              </a:lnSpc>
            </a:pPr>
            <a:r>
              <a:rPr lang="en-US" sz="2401" b="1" u="sng" spc="-9" dirty="0">
                <a:solidFill>
                  <a:srgbClr val="262626"/>
                </a:solidFill>
                <a:latin typeface="Evolventa Bold"/>
                <a:ea typeface="Evolventa Bold"/>
                <a:cs typeface="Evolventa Bold"/>
                <a:sym typeface="Evolventa Bold"/>
              </a:rPr>
              <a:t>Team 01</a:t>
            </a:r>
          </a:p>
          <a:p>
            <a:pPr algn="r">
              <a:lnSpc>
                <a:spcPct val="150000"/>
              </a:lnSpc>
            </a:pPr>
            <a:r>
              <a:rPr lang="en-US" sz="2401" spc="-11" dirty="0">
                <a:solidFill>
                  <a:srgbClr val="262626"/>
                </a:solidFill>
                <a:latin typeface="Evolventa"/>
                <a:ea typeface="Evolventa"/>
                <a:cs typeface="Evolventa"/>
                <a:sym typeface="Evolventa"/>
              </a:rPr>
              <a:t>Veronica </a:t>
            </a:r>
            <a:r>
              <a:rPr lang="en-US" sz="2401" spc="-11" dirty="0" err="1">
                <a:solidFill>
                  <a:srgbClr val="262626"/>
                </a:solidFill>
                <a:latin typeface="Evolventa"/>
                <a:ea typeface="Evolventa"/>
                <a:cs typeface="Evolventa"/>
                <a:sym typeface="Evolventa"/>
              </a:rPr>
              <a:t>Madepogu</a:t>
            </a:r>
            <a:endParaRPr lang="en-US" sz="2401" spc="-11" dirty="0">
              <a:solidFill>
                <a:srgbClr val="262626"/>
              </a:solidFill>
              <a:latin typeface="Evolventa"/>
              <a:ea typeface="Evolventa"/>
              <a:cs typeface="Evolventa"/>
              <a:sym typeface="Evolventa"/>
            </a:endParaRPr>
          </a:p>
          <a:p>
            <a:pPr algn="r">
              <a:lnSpc>
                <a:spcPct val="150000"/>
              </a:lnSpc>
            </a:pPr>
            <a:r>
              <a:rPr lang="en-US" sz="2401" spc="-11" dirty="0">
                <a:solidFill>
                  <a:srgbClr val="262626"/>
                </a:solidFill>
                <a:latin typeface="Evolventa"/>
                <a:ea typeface="Evolventa"/>
                <a:cs typeface="Evolventa"/>
                <a:sym typeface="Evolventa"/>
              </a:rPr>
              <a:t>Rama Raju</a:t>
            </a:r>
          </a:p>
          <a:p>
            <a:pPr algn="r">
              <a:lnSpc>
                <a:spcPct val="150000"/>
              </a:lnSpc>
            </a:pPr>
            <a:r>
              <a:rPr lang="en-US" sz="2401" spc="-11" dirty="0">
                <a:solidFill>
                  <a:srgbClr val="262626"/>
                </a:solidFill>
                <a:latin typeface="Evolventa"/>
                <a:ea typeface="Evolventa"/>
                <a:cs typeface="Evolventa"/>
                <a:sym typeface="Evolventa"/>
              </a:rPr>
              <a:t> Shahbaz Shah Khan</a:t>
            </a:r>
          </a:p>
          <a:p>
            <a:pPr algn="r">
              <a:lnSpc>
                <a:spcPct val="150000"/>
              </a:lnSpc>
            </a:pPr>
            <a:r>
              <a:rPr lang="en-US" sz="2401" spc="-11" dirty="0" err="1">
                <a:solidFill>
                  <a:srgbClr val="262626"/>
                </a:solidFill>
                <a:latin typeface="Evolventa"/>
                <a:ea typeface="Evolventa"/>
                <a:cs typeface="Evolventa"/>
                <a:sym typeface="Evolventa"/>
              </a:rPr>
              <a:t>Keerthan</a:t>
            </a:r>
            <a:r>
              <a:rPr lang="en-US" sz="2401" spc="-11" dirty="0">
                <a:solidFill>
                  <a:srgbClr val="262626"/>
                </a:solidFill>
                <a:latin typeface="Evolventa"/>
                <a:ea typeface="Evolventa"/>
                <a:cs typeface="Evolventa"/>
                <a:sym typeface="Evolventa"/>
              </a:rPr>
              <a:t> T Selvan</a:t>
            </a:r>
          </a:p>
          <a:p>
            <a:pPr algn="r">
              <a:lnSpc>
                <a:spcPct val="150000"/>
              </a:lnSpc>
            </a:pPr>
            <a:r>
              <a:rPr lang="en-US" sz="2702" spc="-12" dirty="0">
                <a:solidFill>
                  <a:srgbClr val="262626"/>
                </a:solidFill>
                <a:latin typeface="Evolventa"/>
                <a:ea typeface="Evolventa"/>
                <a:cs typeface="Evolventa"/>
                <a:sym typeface="Evolventa"/>
              </a:rPr>
              <a:t>Sai </a:t>
            </a:r>
            <a:r>
              <a:rPr lang="en-US" sz="2702" spc="-12" dirty="0" err="1">
                <a:solidFill>
                  <a:srgbClr val="262626"/>
                </a:solidFill>
                <a:latin typeface="Evolventa"/>
                <a:ea typeface="Evolventa"/>
                <a:cs typeface="Evolventa"/>
                <a:sym typeface="Evolventa"/>
              </a:rPr>
              <a:t>Ajethaa</a:t>
            </a:r>
            <a:endParaRPr lang="en-US" sz="2702" spc="-12" dirty="0">
              <a:solidFill>
                <a:srgbClr val="262626"/>
              </a:solidFill>
              <a:latin typeface="Evolventa"/>
              <a:ea typeface="Evolventa"/>
              <a:cs typeface="Evolventa"/>
              <a:sym typeface="Evolventa"/>
            </a:endParaRPr>
          </a:p>
          <a:p>
            <a:pPr algn="r">
              <a:lnSpc>
                <a:spcPts val="2594"/>
              </a:lnSpc>
            </a:pPr>
            <a:endParaRPr lang="en-US" sz="2702" spc="-12" dirty="0">
              <a:solidFill>
                <a:srgbClr val="262626"/>
              </a:solidFill>
              <a:latin typeface="Evolventa"/>
              <a:ea typeface="Evolventa"/>
              <a:cs typeface="Evolventa"/>
              <a:sym typeface="Evolventa"/>
            </a:endParaRPr>
          </a:p>
          <a:p>
            <a:pPr algn="r">
              <a:lnSpc>
                <a:spcPts val="2594"/>
              </a:lnSpc>
            </a:pPr>
            <a:endParaRPr lang="en-US" sz="2702" spc="-12" dirty="0">
              <a:solidFill>
                <a:srgbClr val="262626"/>
              </a:solidFill>
              <a:latin typeface="Evolventa"/>
              <a:ea typeface="Evolventa"/>
              <a:cs typeface="Evolventa"/>
              <a:sym typeface="Evolventa"/>
            </a:endParaRPr>
          </a:p>
          <a:p>
            <a:pPr algn="r">
              <a:lnSpc>
                <a:spcPts val="2594"/>
              </a:lnSpc>
            </a:pPr>
            <a:endParaRPr lang="en-US" sz="2702" spc="-12" dirty="0">
              <a:solidFill>
                <a:srgbClr val="262626"/>
              </a:solidFill>
              <a:latin typeface="Evolventa"/>
              <a:ea typeface="Evolventa"/>
              <a:cs typeface="Evolventa"/>
              <a:sym typeface="Evolventa"/>
            </a:endParaRPr>
          </a:p>
        </p:txBody>
      </p:sp>
      <p:sp>
        <p:nvSpPr>
          <p:cNvPr id="10" name="TextBox 7">
            <a:extLst>
              <a:ext uri="{FF2B5EF4-FFF2-40B4-BE49-F238E27FC236}">
                <a16:creationId xmlns:a16="http://schemas.microsoft.com/office/drawing/2014/main" id="{561D282D-A0BF-D7DB-E942-2DC3D6BC9BC9}"/>
              </a:ext>
            </a:extLst>
          </p:cNvPr>
          <p:cNvSpPr txBox="1"/>
          <p:nvPr/>
        </p:nvSpPr>
        <p:spPr>
          <a:xfrm>
            <a:off x="14081578" y="-152377"/>
            <a:ext cx="4335871" cy="4064702"/>
          </a:xfrm>
          <a:prstGeom prst="rect">
            <a:avLst/>
          </a:prstGeom>
        </p:spPr>
        <p:txBody>
          <a:bodyPr wrap="square" lIns="0" tIns="0" rIns="0" bIns="0" rtlCol="0" anchor="t">
            <a:spAutoFit/>
          </a:bodyPr>
          <a:lstStyle/>
          <a:p>
            <a:pPr marL="228600" marR="0" algn="ctr">
              <a:lnSpc>
                <a:spcPct val="115000"/>
              </a:lnSpc>
            </a:pPr>
            <a:endParaRPr lang="en-US" sz="3200" b="1" dirty="0">
              <a:effectLst/>
              <a:latin typeface="Times New Roman" panose="02020603050405020304" pitchFamily="18" charset="0"/>
              <a:ea typeface="Arial" panose="020B0604020202020204" pitchFamily="34" charset="0"/>
            </a:endParaRPr>
          </a:p>
          <a:p>
            <a:pPr marL="228600" marR="0" algn="ctr">
              <a:lnSpc>
                <a:spcPct val="115000"/>
              </a:lnSpc>
            </a:pPr>
            <a:r>
              <a:rPr lang="en-US" sz="3200" b="1" dirty="0">
                <a:effectLst/>
                <a:latin typeface="Times New Roman" panose="02020603050405020304" pitchFamily="18" charset="0"/>
                <a:ea typeface="Arial" panose="020B0604020202020204" pitchFamily="34" charset="0"/>
              </a:rPr>
              <a:t>Final Project</a:t>
            </a:r>
            <a:endParaRPr lang="en-US" sz="3200" dirty="0">
              <a:effectLst/>
              <a:latin typeface="Arial" panose="020B0604020202020204" pitchFamily="34" charset="0"/>
              <a:ea typeface="Arial" panose="020B0604020202020204" pitchFamily="34" charset="0"/>
            </a:endParaRPr>
          </a:p>
          <a:p>
            <a:pPr marL="228600" marR="0" algn="ctr">
              <a:lnSpc>
                <a:spcPct val="115000"/>
              </a:lnSpc>
            </a:pPr>
            <a:r>
              <a:rPr lang="en-US" sz="3200" b="1" dirty="0">
                <a:effectLst/>
                <a:latin typeface="Times New Roman" panose="02020603050405020304" pitchFamily="18" charset="0"/>
                <a:ea typeface="Arial" panose="020B0604020202020204" pitchFamily="34" charset="0"/>
              </a:rPr>
              <a:t> </a:t>
            </a:r>
            <a:endParaRPr lang="en-US" sz="3200" dirty="0">
              <a:effectLst/>
              <a:latin typeface="Arial" panose="020B0604020202020204" pitchFamily="34" charset="0"/>
              <a:ea typeface="Arial" panose="020B0604020202020204" pitchFamily="34" charset="0"/>
            </a:endParaRPr>
          </a:p>
          <a:p>
            <a:pPr marL="228600" marR="0" algn="ctr">
              <a:lnSpc>
                <a:spcPct val="115000"/>
              </a:lnSpc>
            </a:pPr>
            <a:r>
              <a:rPr lang="en-US" sz="3200" b="1" dirty="0">
                <a:effectLst/>
                <a:latin typeface="Times New Roman" panose="02020603050405020304" pitchFamily="18" charset="0"/>
                <a:ea typeface="Arial" panose="020B0604020202020204" pitchFamily="34" charset="0"/>
              </a:rPr>
              <a:t>MIS-584 Business Intelligence</a:t>
            </a:r>
          </a:p>
          <a:p>
            <a:pPr marL="228600" marR="0" algn="ctr">
              <a:lnSpc>
                <a:spcPct val="115000"/>
              </a:lnSpc>
            </a:pPr>
            <a:r>
              <a:rPr lang="en-US" sz="3200" b="1" dirty="0">
                <a:latin typeface="Times New Roman" panose="02020603050405020304" pitchFamily="18" charset="0"/>
                <a:ea typeface="Arial" panose="020B0604020202020204" pitchFamily="34" charset="0"/>
              </a:rPr>
              <a:t>(Fall 2024)</a:t>
            </a:r>
            <a:endParaRPr lang="en-US" sz="3200" dirty="0">
              <a:effectLst/>
              <a:latin typeface="Arial" panose="020B0604020202020204" pitchFamily="34" charset="0"/>
              <a:ea typeface="Arial" panose="020B0604020202020204" pitchFamily="34" charset="0"/>
            </a:endParaRPr>
          </a:p>
          <a:p>
            <a:pPr algn="r">
              <a:lnSpc>
                <a:spcPts val="2594"/>
              </a:lnSpc>
            </a:pPr>
            <a:endParaRPr lang="en-US" sz="2702" spc="-12" dirty="0">
              <a:solidFill>
                <a:srgbClr val="262626"/>
              </a:solidFill>
              <a:latin typeface="Evolventa"/>
              <a:ea typeface="Evolventa"/>
              <a:cs typeface="Evolventa"/>
              <a:sym typeface="Evolventa"/>
            </a:endParaRPr>
          </a:p>
          <a:p>
            <a:pPr algn="r">
              <a:lnSpc>
                <a:spcPts val="2594"/>
              </a:lnSpc>
            </a:pPr>
            <a:endParaRPr lang="en-US" sz="2702" spc="-12" dirty="0">
              <a:solidFill>
                <a:srgbClr val="262626"/>
              </a:solidFill>
              <a:latin typeface="Evolventa"/>
              <a:ea typeface="Evolventa"/>
              <a:cs typeface="Evolventa"/>
              <a:sym typeface="Evolven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FF4E4-F0C4-3A44-EA31-8189F251253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ADC69CB-0680-B26C-1232-C87A19635E11}"/>
              </a:ext>
            </a:extLst>
          </p:cNvPr>
          <p:cNvSpPr/>
          <p:nvPr/>
        </p:nvSpPr>
        <p:spPr>
          <a:xfrm>
            <a:off x="92659" y="255405"/>
            <a:ext cx="14407197" cy="1502564"/>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lIns="91440" tIns="45720" rIns="91440" bIns="45720" anchor="t"/>
          <a:lstStyle/>
          <a:p>
            <a:pPr algn="ctr"/>
            <a:r>
              <a:rPr lang="en-US" sz="3000" b="1" u="sng" dirty="0">
                <a:ea typeface="Calibri"/>
                <a:cs typeface="Calibri"/>
              </a:rPr>
              <a:t>Comprehensive Ride Insights of Uber</a:t>
            </a:r>
            <a:r>
              <a:rPr lang="en-US" sz="3000" b="1" dirty="0">
                <a:ea typeface="Calibri"/>
                <a:cs typeface="Calibri"/>
              </a:rPr>
              <a:t> (Use Case 1)</a:t>
            </a:r>
          </a:p>
          <a:p>
            <a:r>
              <a:rPr lang="en-US" sz="2500" dirty="0">
                <a:effectLst/>
                <a:latin typeface="Times New Roman" panose="02020603050405020304" pitchFamily="18" charset="0"/>
                <a:ea typeface="Aptos" panose="020B0004020202020204" pitchFamily="34" charset="0"/>
                <a:cs typeface="Times New Roman" panose="02020603050405020304" pitchFamily="18" charset="0"/>
              </a:rPr>
              <a:t>This dashboard provides a holistic view of Uber's operational and financial performance. It emphasizes the following key insights:</a:t>
            </a:r>
            <a:endParaRPr lang="en-US" sz="2500" dirty="0">
              <a:effectLst/>
              <a:latin typeface="Aptos" panose="020B0004020202020204" pitchFamily="34" charset="0"/>
              <a:ea typeface="Aptos" panose="020B0004020202020204" pitchFamily="34" charset="0"/>
              <a:cs typeface="Times New Roman" panose="02020603050405020304" pitchFamily="18" charset="0"/>
            </a:endParaRPr>
          </a:p>
          <a:p>
            <a:endParaRPr lang="en-US" sz="3000" dirty="0"/>
          </a:p>
        </p:txBody>
      </p:sp>
      <p:sp>
        <p:nvSpPr>
          <p:cNvPr id="4" name="Freeform 4">
            <a:extLst>
              <a:ext uri="{FF2B5EF4-FFF2-40B4-BE49-F238E27FC236}">
                <a16:creationId xmlns:a16="http://schemas.microsoft.com/office/drawing/2014/main" id="{1D2B5DE0-04E3-9470-8184-355FF3B4B1A8}"/>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B0BBB93-EA23-4221-02C9-4212FC69DA48}"/>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B5BCF5F-3B66-2C27-C49B-7C125FA884A1}"/>
              </a:ext>
            </a:extLst>
          </p:cNvPr>
          <p:cNvSpPr/>
          <p:nvPr/>
        </p:nvSpPr>
        <p:spPr>
          <a:xfrm>
            <a:off x="12085292" y="1299411"/>
            <a:ext cx="5564441" cy="8926596"/>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alphaModFix amt="2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A24C305A-EFEB-0847-76AD-52F12EF3512F}"/>
              </a:ext>
            </a:extLst>
          </p:cNvPr>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99745FE6-D432-06F6-5494-193BC7925BFD}"/>
              </a:ext>
            </a:extLst>
          </p:cNvPr>
          <p:cNvPicPr>
            <a:picLocks noChangeAspect="1"/>
          </p:cNvPicPr>
          <p:nvPr/>
        </p:nvPicPr>
        <p:blipFill>
          <a:blip r:embed="rId9"/>
          <a:stretch>
            <a:fillRect/>
          </a:stretch>
        </p:blipFill>
        <p:spPr>
          <a:xfrm>
            <a:off x="200352" y="1757969"/>
            <a:ext cx="17341690" cy="8296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Object 7">
            <a:extLst>
              <a:ext uri="{FF2B5EF4-FFF2-40B4-BE49-F238E27FC236}">
                <a16:creationId xmlns:a16="http://schemas.microsoft.com/office/drawing/2014/main" id="{C0AA0761-6320-07B1-A588-E102897EDE4D}"/>
              </a:ext>
            </a:extLst>
          </p:cNvPr>
          <p:cNvGraphicFramePr>
            <a:graphicFrameLocks noChangeAspect="1"/>
          </p:cNvGraphicFramePr>
          <p:nvPr>
            <p:extLst>
              <p:ext uri="{D42A27DB-BD31-4B8C-83A1-F6EECF244321}">
                <p14:modId xmlns:p14="http://schemas.microsoft.com/office/powerpoint/2010/main" val="4066667147"/>
              </p:ext>
            </p:extLst>
          </p:nvPr>
        </p:nvGraphicFramePr>
        <p:xfrm>
          <a:off x="8531225" y="4956175"/>
          <a:ext cx="1225550" cy="190500"/>
        </p:xfrm>
        <a:graphic>
          <a:graphicData uri="http://schemas.openxmlformats.org/presentationml/2006/ole">
            <mc:AlternateContent xmlns:mc="http://schemas.openxmlformats.org/markup-compatibility/2006">
              <mc:Choice xmlns:v="urn:schemas-microsoft-com:vml" Requires="v">
                <p:oleObj name="Worksheet" r:id="rId10" imgW="1225659" imgH="190500" progId="Excel.Sheet.12">
                  <p:embed/>
                </p:oleObj>
              </mc:Choice>
              <mc:Fallback>
                <p:oleObj name="Worksheet" r:id="rId10" imgW="1225659" imgH="190500" progId="Excel.Sheet.12">
                  <p:embed/>
                  <p:pic>
                    <p:nvPicPr>
                      <p:cNvPr id="8" name="Object 7">
                        <a:extLst>
                          <a:ext uri="{FF2B5EF4-FFF2-40B4-BE49-F238E27FC236}">
                            <a16:creationId xmlns:a16="http://schemas.microsoft.com/office/drawing/2014/main" id="{C0AA0761-6320-07B1-A588-E102897EDE4D}"/>
                          </a:ext>
                        </a:extLst>
                      </p:cNvPr>
                      <p:cNvPicPr/>
                      <p:nvPr/>
                    </p:nvPicPr>
                    <p:blipFill>
                      <a:blip r:embed="rId11"/>
                      <a:stretch>
                        <a:fillRect/>
                      </a:stretch>
                    </p:blipFill>
                    <p:spPr>
                      <a:xfrm>
                        <a:off x="8531225" y="4956175"/>
                        <a:ext cx="1225550" cy="1905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2A0DDDF-F761-9D84-3B1B-0217CFD9E286}"/>
              </a:ext>
            </a:extLst>
          </p:cNvPr>
          <p:cNvGraphicFramePr>
            <a:graphicFrameLocks noChangeAspect="1"/>
          </p:cNvGraphicFramePr>
          <p:nvPr>
            <p:extLst>
              <p:ext uri="{D42A27DB-BD31-4B8C-83A1-F6EECF244321}">
                <p14:modId xmlns:p14="http://schemas.microsoft.com/office/powerpoint/2010/main" val="2441421588"/>
              </p:ext>
            </p:extLst>
          </p:nvPr>
        </p:nvGraphicFramePr>
        <p:xfrm>
          <a:off x="14867512" y="255405"/>
          <a:ext cx="1526311" cy="1044006"/>
        </p:xfrm>
        <a:graphic>
          <a:graphicData uri="http://schemas.openxmlformats.org/presentationml/2006/ole">
            <mc:AlternateContent xmlns:mc="http://schemas.openxmlformats.org/markup-compatibility/2006">
              <mc:Choice xmlns:v="urn:schemas-microsoft-com:vml" Requires="v">
                <p:oleObj name="Worksheet" showAsIcon="1" r:id="rId12" imgW="914400" imgH="806585" progId="Excel.Sheet.12">
                  <p:embed/>
                </p:oleObj>
              </mc:Choice>
              <mc:Fallback>
                <p:oleObj name="Worksheet" showAsIcon="1" r:id="rId12" imgW="914400" imgH="806585" progId="Excel.Sheet.12">
                  <p:embed/>
                  <p:pic>
                    <p:nvPicPr>
                      <p:cNvPr id="9" name="Object 8">
                        <a:extLst>
                          <a:ext uri="{FF2B5EF4-FFF2-40B4-BE49-F238E27FC236}">
                            <a16:creationId xmlns:a16="http://schemas.microsoft.com/office/drawing/2014/main" id="{E2A0DDDF-F761-9D84-3B1B-0217CFD9E286}"/>
                          </a:ext>
                        </a:extLst>
                      </p:cNvPr>
                      <p:cNvPicPr/>
                      <p:nvPr/>
                    </p:nvPicPr>
                    <p:blipFill>
                      <a:blip r:embed="rId13"/>
                      <a:stretch>
                        <a:fillRect/>
                      </a:stretch>
                    </p:blipFill>
                    <p:spPr>
                      <a:xfrm>
                        <a:off x="14867512" y="255405"/>
                        <a:ext cx="1526311" cy="1044006"/>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988D70F-F094-740D-F39E-A6B9B380A83C}"/>
              </a:ext>
            </a:extLst>
          </p:cNvPr>
          <p:cNvGraphicFramePr>
            <a:graphicFrameLocks noChangeAspect="1"/>
          </p:cNvGraphicFramePr>
          <p:nvPr>
            <p:extLst>
              <p:ext uri="{D42A27DB-BD31-4B8C-83A1-F6EECF244321}">
                <p14:modId xmlns:p14="http://schemas.microsoft.com/office/powerpoint/2010/main" val="967848844"/>
              </p:ext>
            </p:extLst>
          </p:nvPr>
        </p:nvGraphicFramePr>
        <p:xfrm>
          <a:off x="16761478" y="26126"/>
          <a:ext cx="1440488" cy="1502564"/>
        </p:xfrm>
        <a:graphic>
          <a:graphicData uri="http://schemas.openxmlformats.org/presentationml/2006/ole">
            <mc:AlternateContent xmlns:mc="http://schemas.openxmlformats.org/markup-compatibility/2006">
              <mc:Choice xmlns:v="urn:schemas-microsoft-com:vml" Requires="v">
                <p:oleObj name="Packager Shell Object" showAsIcon="1" r:id="rId14" imgW="914400" imgH="806585" progId="Package">
                  <p:embed/>
                </p:oleObj>
              </mc:Choice>
              <mc:Fallback>
                <p:oleObj name="Packager Shell Object" showAsIcon="1" r:id="rId14" imgW="914400" imgH="806585" progId="Package">
                  <p:embed/>
                  <p:pic>
                    <p:nvPicPr>
                      <p:cNvPr id="11" name="Object 10">
                        <a:extLst>
                          <a:ext uri="{FF2B5EF4-FFF2-40B4-BE49-F238E27FC236}">
                            <a16:creationId xmlns:a16="http://schemas.microsoft.com/office/drawing/2014/main" id="{6988D70F-F094-740D-F39E-A6B9B380A83C}"/>
                          </a:ext>
                        </a:extLst>
                      </p:cNvPr>
                      <p:cNvPicPr/>
                      <p:nvPr/>
                    </p:nvPicPr>
                    <p:blipFill>
                      <a:blip r:embed="rId15"/>
                      <a:stretch>
                        <a:fillRect/>
                      </a:stretch>
                    </p:blipFill>
                    <p:spPr>
                      <a:xfrm>
                        <a:off x="16761478" y="26126"/>
                        <a:ext cx="1440488" cy="150256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pic>
                </p:oleObj>
              </mc:Fallback>
            </mc:AlternateContent>
          </a:graphicData>
        </a:graphic>
      </p:graphicFrame>
    </p:spTree>
    <p:extLst>
      <p:ext uri="{BB962C8B-B14F-4D97-AF65-F5344CB8AC3E}">
        <p14:creationId xmlns:p14="http://schemas.microsoft.com/office/powerpoint/2010/main" val="37849579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FF4E4-F0C4-3A44-EA31-8189F251253C}"/>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1D2B5DE0-04E3-9470-8184-355FF3B4B1A8}"/>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B0BBB93-EA23-4221-02C9-4212FC69DA48}"/>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B5BCF5F-3B66-2C27-C49B-7C125FA884A1}"/>
              </a:ext>
            </a:extLst>
          </p:cNvPr>
          <p:cNvSpPr/>
          <p:nvPr/>
        </p:nvSpPr>
        <p:spPr>
          <a:xfrm>
            <a:off x="12923615" y="-33024"/>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alphaModFix amt="3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A24C305A-EFEB-0847-76AD-52F12EF3512F}"/>
              </a:ext>
            </a:extLst>
          </p:cNvPr>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AutoShape 8">
            <a:extLst>
              <a:ext uri="{FF2B5EF4-FFF2-40B4-BE49-F238E27FC236}">
                <a16:creationId xmlns:a16="http://schemas.microsoft.com/office/drawing/2014/main" id="{55929EB0-D352-FFBD-D477-8332EBEDDEB6}"/>
              </a:ext>
            </a:extLst>
          </p:cNvPr>
          <p:cNvSpPr/>
          <p:nvPr/>
        </p:nvSpPr>
        <p:spPr>
          <a:xfrm flipH="1">
            <a:off x="9134855" y="476808"/>
            <a:ext cx="0" cy="916249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9" name="Freeform 3">
            <a:extLst>
              <a:ext uri="{FF2B5EF4-FFF2-40B4-BE49-F238E27FC236}">
                <a16:creationId xmlns:a16="http://schemas.microsoft.com/office/drawing/2014/main" id="{F90E0AB2-410E-134B-73AC-C16F80BD7A87}"/>
              </a:ext>
            </a:extLst>
          </p:cNvPr>
          <p:cNvSpPr/>
          <p:nvPr/>
        </p:nvSpPr>
        <p:spPr>
          <a:xfrm>
            <a:off x="9830335" y="312817"/>
            <a:ext cx="7313638" cy="922915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pPr marR="0" lvl="0" algn="just">
              <a:lnSpc>
                <a:spcPct val="107000"/>
              </a:lnSpc>
              <a:spcAft>
                <a:spcPts val="800"/>
              </a:spcAft>
              <a:tabLst>
                <a:tab pos="457200" algn="l"/>
              </a:tabLst>
            </a:pPr>
            <a:r>
              <a:rPr lang="en-US" sz="3000" b="1" u="sng" dirty="0">
                <a:effectLst/>
                <a:latin typeface="Times New Roman" panose="02020603050405020304" pitchFamily="18" charset="0"/>
                <a:ea typeface="Aptos" panose="020B0004020202020204" pitchFamily="34" charset="0"/>
                <a:cs typeface="Times New Roman" panose="02020603050405020304" pitchFamily="18" charset="0"/>
              </a:rPr>
              <a:t>Key charts from Dashboard</a:t>
            </a:r>
          </a:p>
          <a:p>
            <a:pPr marL="342900" marR="0" lvl="0" indent="-342900" algn="just">
              <a:lnSpc>
                <a:spcPct val="107000"/>
              </a:lnSpc>
              <a:spcAft>
                <a:spcPts val="800"/>
              </a:spcAft>
              <a:buFont typeface="+mj-lt"/>
              <a:buAutoNum type="arabicPeriod"/>
            </a:pPr>
            <a:r>
              <a:rPr lang="en-US" sz="2400" b="1" dirty="0">
                <a:latin typeface="Times New Roman" panose="02020603050405020304" pitchFamily="18" charset="0"/>
                <a:cs typeface="Times New Roman" panose="02020603050405020304" pitchFamily="18" charset="0"/>
              </a:rPr>
              <a:t>Price Analysis by Weather condition :-</a:t>
            </a:r>
          </a:p>
          <a:p>
            <a:pPr algn="just"/>
            <a:r>
              <a:rPr lang="en-US" sz="2400" dirty="0">
                <a:latin typeface="Times New Roman" panose="02020603050405020304" pitchFamily="18" charset="0"/>
                <a:cs typeface="Times New Roman" panose="02020603050405020304" pitchFamily="18" charset="0"/>
              </a:rPr>
              <a:t>This chart highlights how different weather conditions affect ride prices.</a:t>
            </a:r>
          </a:p>
          <a:p>
            <a:pPr algn="just"/>
            <a:endParaRPr lang="en-US" sz="2400" dirty="0">
              <a:latin typeface="Times New Roman" panose="02020603050405020304" pitchFamily="18" charset="0"/>
              <a:cs typeface="Times New Roman" panose="02020603050405020304" pitchFamily="18" charset="0"/>
            </a:endParaRPr>
          </a:p>
          <a:p>
            <a:pPr algn="just">
              <a:lnSpc>
                <a:spcPct val="107000"/>
              </a:lnSpc>
              <a:spcAft>
                <a:spcPts val="800"/>
              </a:spcAft>
              <a:tabLst>
                <a:tab pos="457200" algn="l"/>
              </a:tabLst>
            </a:pPr>
            <a:r>
              <a:rPr lang="en-US" sz="2400" b="1" dirty="0">
                <a:latin typeface="Times New Roman" panose="02020603050405020304" pitchFamily="18" charset="0"/>
                <a:cs typeface="Times New Roman" panose="02020603050405020304" pitchFamily="18" charset="0"/>
              </a:rPr>
              <a:t>2. Number of Orders vs. Driver Availability</a:t>
            </a:r>
          </a:p>
          <a:p>
            <a:pPr algn="just">
              <a:lnSpc>
                <a:spcPct val="107000"/>
              </a:lnSpc>
              <a:spcAft>
                <a:spcPts val="800"/>
              </a:spcAft>
              <a:tabLst>
                <a:tab pos="457200" algn="l"/>
              </a:tabLst>
            </a:pPr>
            <a:r>
              <a:rPr lang="en-US" sz="2400" dirty="0">
                <a:latin typeface="Times New Roman" panose="02020603050405020304" pitchFamily="18" charset="0"/>
                <a:cs typeface="Times New Roman" panose="02020603050405020304" pitchFamily="18" charset="0"/>
              </a:rPr>
              <a:t>comparing the number of trips (Order Count) against available drivers over time.</a:t>
            </a:r>
          </a:p>
          <a:p>
            <a:pPr marR="0" lvl="0" algn="just">
              <a:lnSpc>
                <a:spcPct val="107000"/>
              </a:lnSpc>
              <a:tabLst>
                <a:tab pos="457200" algn="l"/>
              </a:tabLst>
            </a:pPr>
            <a:endParaRPr lang="en-US" sz="2400" dirty="0">
              <a:latin typeface="Times New Roman" panose="02020603050405020304" pitchFamily="18" charset="0"/>
              <a:cs typeface="Times New Roman" panose="02020603050405020304" pitchFamily="18" charset="0"/>
            </a:endParaRPr>
          </a:p>
          <a:p>
            <a:pPr marR="0" lvl="0" algn="just">
              <a:lnSpc>
                <a:spcPct val="107000"/>
              </a:lnSpc>
              <a:tabLst>
                <a:tab pos="457200" algn="l"/>
              </a:tabLst>
            </a:pPr>
            <a:r>
              <a:rPr lang="en-US" sz="2400" dirty="0">
                <a:latin typeface="Times New Roman" panose="02020603050405020304" pitchFamily="18" charset="0"/>
                <a:cs typeface="Times New Roman" panose="02020603050405020304" pitchFamily="18" charset="0"/>
              </a:rPr>
              <a:t>3. </a:t>
            </a:r>
            <a:r>
              <a:rPr lang="en-US" sz="2400" b="1" dirty="0">
                <a:latin typeface="Times New Roman" panose="02020603050405020304" pitchFamily="18" charset="0"/>
                <a:cs typeface="Times New Roman" panose="02020603050405020304" pitchFamily="18" charset="0"/>
              </a:rPr>
              <a:t>Revenue and Trips by Day: </a:t>
            </a:r>
          </a:p>
          <a:p>
            <a:pPr marL="0" marR="0" algn="just">
              <a:lnSpc>
                <a:spcPct val="107000"/>
              </a:lnSpc>
              <a:spcAft>
                <a:spcPts val="800"/>
              </a:spcAft>
            </a:pPr>
            <a:r>
              <a:rPr lang="en-US" sz="2400" dirty="0">
                <a:latin typeface="Times New Roman" panose="02020603050405020304" pitchFamily="18" charset="0"/>
                <a:cs typeface="Times New Roman" panose="02020603050405020304" pitchFamily="18" charset="0"/>
              </a:rPr>
              <a:t>This chart correlating total revenue and trip counts on a daily basis.</a:t>
            </a:r>
          </a:p>
          <a:p>
            <a:pPr marR="0" lvl="0" algn="just">
              <a:lnSpc>
                <a:spcPct val="107000"/>
              </a:lnSpc>
              <a:tabLst>
                <a:tab pos="457200" algn="l"/>
              </a:tabLst>
            </a:pPr>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Driver Performance Analysis (Revenue and Distance): </a:t>
            </a:r>
            <a:r>
              <a:rPr lang="en-US" sz="2400" dirty="0">
                <a:latin typeface="Times New Roman" panose="02020603050405020304" pitchFamily="18" charset="0"/>
                <a:cs typeface="Times New Roman" panose="02020603050405020304" pitchFamily="18" charset="0"/>
              </a:rPr>
              <a:t>This chart helps ranking drivers based on their revenue and distance contributions.</a:t>
            </a:r>
          </a:p>
          <a:p>
            <a:pPr marR="0" lvl="0" algn="just">
              <a:lnSpc>
                <a:spcPct val="107000"/>
              </a:lnSpc>
              <a:tabLst>
                <a:tab pos="457200" algn="l"/>
              </a:tabLst>
            </a:pPr>
            <a:endParaRPr lang="en-US" sz="2400" dirty="0">
              <a:latin typeface="Times New Roman" panose="02020603050405020304" pitchFamily="18" charset="0"/>
              <a:cs typeface="Times New Roman" panose="02020603050405020304" pitchFamily="18" charset="0"/>
            </a:endParaRPr>
          </a:p>
          <a:p>
            <a:pPr marL="0" marR="0" algn="just">
              <a:lnSpc>
                <a:spcPct val="107000"/>
              </a:lnSpc>
              <a:spcAft>
                <a:spcPts val="800"/>
              </a:spcAft>
            </a:pPr>
            <a:r>
              <a:rPr lang="en-US" sz="2400" b="1" dirty="0">
                <a:latin typeface="Times New Roman" panose="02020603050405020304" pitchFamily="18" charset="0"/>
                <a:cs typeface="Times New Roman" panose="02020603050405020304" pitchFamily="18" charset="0"/>
              </a:rPr>
              <a:t>5. Total Revenue, Total Trips Completed, and Revenue per Driver</a:t>
            </a:r>
          </a:p>
          <a:p>
            <a:pPr marL="0" marR="0" algn="just">
              <a:lnSpc>
                <a:spcPct val="107000"/>
              </a:lnSpc>
              <a:spcAft>
                <a:spcPts val="800"/>
              </a:spcAft>
            </a:pPr>
            <a:r>
              <a:rPr lang="en-US" sz="2400" dirty="0">
                <a:latin typeface="Times New Roman" panose="02020603050405020304" pitchFamily="18" charset="0"/>
                <a:cs typeface="Times New Roman" panose="02020603050405020304" pitchFamily="18" charset="0"/>
              </a:rPr>
              <a:t>Summary KPIs at the top of the dashboard: </a:t>
            </a:r>
          </a:p>
          <a:p>
            <a:pPr marL="342900" marR="0" indent="-342900" algn="just">
              <a:lnSpc>
                <a:spcPct val="107000"/>
              </a:lnSpc>
              <a:spcAft>
                <a:spcPts val="8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Total revenue generated and Average revenue per driver.</a:t>
            </a:r>
          </a:p>
          <a:p>
            <a:pPr marL="342900" marR="0" indent="-342900" algn="just">
              <a:lnSpc>
                <a:spcPct val="107000"/>
              </a:lnSpc>
              <a:spcAft>
                <a:spcPts val="8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Total trips completed.</a:t>
            </a:r>
          </a:p>
          <a:p>
            <a:pPr marL="457200" marR="0">
              <a:lnSpc>
                <a:spcPct val="107000"/>
              </a:lnSpc>
              <a:spcAft>
                <a:spcPts val="800"/>
              </a:spcAft>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1" name="Freeform 3">
            <a:extLst>
              <a:ext uri="{FF2B5EF4-FFF2-40B4-BE49-F238E27FC236}">
                <a16:creationId xmlns:a16="http://schemas.microsoft.com/office/drawing/2014/main" id="{4B7DA4B0-71A6-7D47-AC88-10868AD9E19E}"/>
              </a:ext>
            </a:extLst>
          </p:cNvPr>
          <p:cNvSpPr/>
          <p:nvPr/>
        </p:nvSpPr>
        <p:spPr>
          <a:xfrm>
            <a:off x="953470" y="312817"/>
            <a:ext cx="7313638" cy="922915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pPr marR="0" lvl="0">
              <a:lnSpc>
                <a:spcPct val="107000"/>
              </a:lnSpc>
              <a:spcAft>
                <a:spcPts val="800"/>
              </a:spcAft>
              <a:tabLst>
                <a:tab pos="457200" algn="l"/>
              </a:tabLst>
            </a:pPr>
            <a:r>
              <a:rPr lang="en-US" sz="3000" b="1" u="sng" dirty="0">
                <a:effectLst/>
                <a:latin typeface="Times New Roman" panose="02020603050405020304" pitchFamily="18" charset="0"/>
                <a:ea typeface="Aptos" panose="020B0004020202020204" pitchFamily="34" charset="0"/>
                <a:cs typeface="Times New Roman" panose="02020603050405020304" pitchFamily="18" charset="0"/>
              </a:rPr>
              <a:t>Key Insights from Dashboard</a:t>
            </a:r>
          </a:p>
          <a:p>
            <a:pPr marL="342900" marR="0" lvl="0" indent="-342900">
              <a:lnSpc>
                <a:spcPct val="107000"/>
              </a:lnSpc>
              <a:spcAft>
                <a:spcPts val="800"/>
              </a:spcAft>
              <a:buFont typeface="+mj-lt"/>
              <a:buAutoNum type="arabicPeriod"/>
              <a:tabLst>
                <a:tab pos="457200" algn="l"/>
              </a:tabLst>
            </a:pPr>
            <a:r>
              <a:rPr lang="en-US" sz="2400" b="1" dirty="0">
                <a:effectLst/>
                <a:latin typeface="Times New Roman" panose="02020603050405020304" pitchFamily="18" charset="0"/>
                <a:ea typeface="Aptos" panose="020B0004020202020204" pitchFamily="34" charset="0"/>
                <a:cs typeface="Times New Roman" panose="02020603050405020304" pitchFamily="18" charset="0"/>
              </a:rPr>
              <a:t>Revenue Trends</a:t>
            </a:r>
            <a:r>
              <a:rPr lang="en-US" sz="24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4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US" sz="2400" dirty="0">
                <a:effectLst/>
                <a:latin typeface="Times New Roman" panose="02020603050405020304" pitchFamily="18" charset="0"/>
                <a:ea typeface="Aptos" panose="020B0004020202020204" pitchFamily="34" charset="0"/>
              </a:rPr>
              <a:t>Revenue peaks during specific times </a:t>
            </a:r>
          </a:p>
          <a:p>
            <a:pPr algn="just"/>
            <a:endParaRPr lang="en-US" sz="2400" dirty="0">
              <a:latin typeface="Times New Roman" panose="02020603050405020304" pitchFamily="18" charset="0"/>
            </a:endParaRPr>
          </a:p>
          <a:p>
            <a:pPr marR="0" lvl="0" algn="just">
              <a:lnSpc>
                <a:spcPct val="107000"/>
              </a:lnSpc>
              <a:spcAft>
                <a:spcPts val="800"/>
              </a:spcAft>
              <a:tabLst>
                <a:tab pos="457200" algn="l"/>
              </a:tabLst>
            </a:pPr>
            <a:r>
              <a:rPr lang="en-US" sz="2400" b="1" dirty="0">
                <a:latin typeface="Times New Roman" panose="02020603050405020304" pitchFamily="18" charset="0"/>
                <a:cs typeface="Times New Roman" panose="02020603050405020304" pitchFamily="18" charset="0"/>
              </a:rPr>
              <a:t>2. Driver Management: </a:t>
            </a:r>
          </a:p>
          <a:p>
            <a:pPr algn="just"/>
            <a:r>
              <a:rPr lang="en-US" sz="2400" dirty="0">
                <a:latin typeface="Times New Roman" panose="02020603050405020304" pitchFamily="18" charset="0"/>
                <a:cs typeface="Times New Roman" panose="02020603050405020304" pitchFamily="18" charset="0"/>
              </a:rPr>
              <a:t>Identifying top-performing drivers and aligning availability with demand ensures operational efficiency and customer satisfaction</a:t>
            </a:r>
          </a:p>
          <a:p>
            <a:pPr marR="0" lvl="0" algn="just">
              <a:lnSpc>
                <a:spcPct val="107000"/>
              </a:lnSpc>
              <a:tabLst>
                <a:tab pos="457200" algn="l"/>
              </a:tabLst>
            </a:pPr>
            <a:endParaRPr lang="en-US" sz="2400" dirty="0">
              <a:latin typeface="Times New Roman" panose="02020603050405020304" pitchFamily="18" charset="0"/>
              <a:cs typeface="Times New Roman" panose="02020603050405020304" pitchFamily="18" charset="0"/>
            </a:endParaRPr>
          </a:p>
          <a:p>
            <a:pPr marR="0" lvl="0" algn="just">
              <a:lnSpc>
                <a:spcPct val="107000"/>
              </a:lnSpc>
              <a:tabLst>
                <a:tab pos="457200" algn="l"/>
              </a:tabLst>
            </a:pPr>
            <a:r>
              <a:rPr lang="en-US" sz="2400" dirty="0">
                <a:latin typeface="Times New Roman" panose="02020603050405020304" pitchFamily="18" charset="0"/>
                <a:cs typeface="Times New Roman" panose="02020603050405020304" pitchFamily="18" charset="0"/>
              </a:rPr>
              <a:t>3. </a:t>
            </a:r>
            <a:r>
              <a:rPr lang="en-US" sz="2400" b="1" dirty="0">
                <a:latin typeface="Times New Roman" panose="02020603050405020304" pitchFamily="18" charset="0"/>
                <a:cs typeface="Times New Roman" panose="02020603050405020304" pitchFamily="18" charset="0"/>
              </a:rPr>
              <a:t>Impact of External Factors: </a:t>
            </a:r>
          </a:p>
          <a:p>
            <a:pPr marL="742950" marR="0" lvl="1" indent="-285750" algn="just">
              <a:lnSpc>
                <a:spcPct val="107000"/>
              </a:lnSpc>
              <a:buSzPts val="1000"/>
              <a:buFont typeface="Courier New" panose="02070309020205020404" pitchFamily="49" charset="0"/>
              <a:buChar char="o"/>
              <a:tabLst>
                <a:tab pos="914400" algn="l"/>
              </a:tabLst>
            </a:pPr>
            <a:r>
              <a:rPr lang="en-US" sz="2400" dirty="0">
                <a:latin typeface="Times New Roman" panose="02020603050405020304" pitchFamily="18" charset="0"/>
                <a:cs typeface="Times New Roman" panose="02020603050405020304" pitchFamily="18" charset="0"/>
              </a:rPr>
              <a:t>Weather and temperature significantly affect trip costs and duration, necessitating dynamic adjustments to pricing strategies.</a:t>
            </a:r>
          </a:p>
          <a:p>
            <a:pPr marR="0" lvl="0" algn="just">
              <a:lnSpc>
                <a:spcPct val="107000"/>
              </a:lnSpc>
              <a:tabLst>
                <a:tab pos="457200" algn="l"/>
              </a:tabLst>
            </a:pPr>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Operational Efficiency: </a:t>
            </a:r>
          </a:p>
          <a:p>
            <a:pPr marL="742950" marR="0" lvl="1" indent="-285750" algn="just">
              <a:lnSpc>
                <a:spcPct val="107000"/>
              </a:lnSpc>
              <a:buSzPts val="1000"/>
              <a:buFont typeface="Courier New" panose="02070309020205020404" pitchFamily="49" charset="0"/>
              <a:buChar char="o"/>
              <a:tabLst>
                <a:tab pos="914400" algn="l"/>
              </a:tabLst>
            </a:pPr>
            <a:r>
              <a:rPr lang="en-US" sz="2400" dirty="0">
                <a:latin typeface="Times New Roman" panose="02020603050405020304" pitchFamily="18" charset="0"/>
                <a:cs typeface="Times New Roman" panose="02020603050405020304" pitchFamily="18" charset="0"/>
              </a:rPr>
              <a:t>Analyzing trip efficiency by comparing distance, time, and pricing highlights areas for improvement in driver routing and fare structure.</a:t>
            </a:r>
          </a:p>
          <a:p>
            <a:pPr marL="742950" marR="0" lvl="1" indent="-285750" algn="just">
              <a:lnSpc>
                <a:spcPct val="107000"/>
              </a:lnSpc>
              <a:buSzPts val="1000"/>
              <a:buFont typeface="Courier New" panose="02070309020205020404" pitchFamily="49" charset="0"/>
              <a:buChar char="o"/>
              <a:tabLst>
                <a:tab pos="914400" algn="l"/>
              </a:tabLst>
            </a:pPr>
            <a:endParaRPr lang="en-US" sz="2400" dirty="0">
              <a:latin typeface="Times New Roman" panose="02020603050405020304" pitchFamily="18" charset="0"/>
              <a:cs typeface="Times New Roman" panose="02020603050405020304" pitchFamily="18" charset="0"/>
            </a:endParaRPr>
          </a:p>
          <a:p>
            <a:pPr marL="457200" marR="0" algn="just">
              <a:lnSpc>
                <a:spcPct val="107000"/>
              </a:lnSpc>
              <a:spcAft>
                <a:spcPts val="800"/>
              </a:spcAft>
            </a:pP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b="1" dirty="0">
                <a:latin typeface="Times New Roman" panose="02020603050405020304" pitchFamily="18" charset="0"/>
                <a:cs typeface="Times New Roman" panose="02020603050405020304" pitchFamily="18" charset="0"/>
              </a:rPr>
              <a:t>This dashboard empowers Uber to make data-driven decisions that enhance revenue, optimize operations, and improve both driver and customer experiences.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94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1000"/>
                                        <p:tgtEl>
                                          <p:spTgt spid="9">
                                            <p:txEl>
                                              <p:pRg st="2" end="2"/>
                                            </p:txEl>
                                          </p:spTgt>
                                        </p:tgtEl>
                                      </p:cBhvr>
                                    </p:animEffect>
                                    <p:anim calcmode="lin" valueType="num">
                                      <p:cBhvr>
                                        <p:cTn id="1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1000"/>
                                        <p:tgtEl>
                                          <p:spTgt spid="9">
                                            <p:txEl>
                                              <p:pRg st="4" end="4"/>
                                            </p:txEl>
                                          </p:spTgt>
                                        </p:tgtEl>
                                      </p:cBhvr>
                                    </p:animEffect>
                                    <p:anim calcmode="lin" valueType="num">
                                      <p:cBhvr>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1000"/>
                                        <p:tgtEl>
                                          <p:spTgt spid="9">
                                            <p:txEl>
                                              <p:pRg st="7" end="7"/>
                                            </p:txEl>
                                          </p:spTgt>
                                        </p:tgtEl>
                                      </p:cBhvr>
                                    </p:animEffect>
                                    <p:anim calcmode="lin" valueType="num">
                                      <p:cBhvr>
                                        <p:cTn id="33"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1000"/>
                                        <p:tgtEl>
                                          <p:spTgt spid="9">
                                            <p:txEl>
                                              <p:pRg st="8" end="8"/>
                                            </p:txEl>
                                          </p:spTgt>
                                        </p:tgtEl>
                                      </p:cBhvr>
                                    </p:animEffect>
                                    <p:anim calcmode="lin" valueType="num">
                                      <p:cBhvr>
                                        <p:cTn id="38"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1000"/>
                                        <p:tgtEl>
                                          <p:spTgt spid="9">
                                            <p:txEl>
                                              <p:pRg st="9" end="9"/>
                                            </p:txEl>
                                          </p:spTgt>
                                        </p:tgtEl>
                                      </p:cBhvr>
                                    </p:animEffect>
                                    <p:anim calcmode="lin" valueType="num">
                                      <p:cBhvr>
                                        <p:cTn id="43"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9" end="9"/>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animEffect transition="in" filter="fade">
                                      <p:cBhvr>
                                        <p:cTn id="47" dur="1000"/>
                                        <p:tgtEl>
                                          <p:spTgt spid="9">
                                            <p:txEl>
                                              <p:pRg st="11" end="11"/>
                                            </p:txEl>
                                          </p:spTgt>
                                        </p:tgtEl>
                                      </p:cBhvr>
                                    </p:animEffect>
                                    <p:anim calcmode="lin" valueType="num">
                                      <p:cBhvr>
                                        <p:cTn id="48"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11" end="11"/>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9">
                                            <p:txEl>
                                              <p:pRg st="12" end="12"/>
                                            </p:txEl>
                                          </p:spTgt>
                                        </p:tgtEl>
                                        <p:attrNameLst>
                                          <p:attrName>style.visibility</p:attrName>
                                        </p:attrNameLst>
                                      </p:cBhvr>
                                      <p:to>
                                        <p:strVal val="visible"/>
                                      </p:to>
                                    </p:set>
                                    <p:animEffect transition="in" filter="fade">
                                      <p:cBhvr>
                                        <p:cTn id="52" dur="1000"/>
                                        <p:tgtEl>
                                          <p:spTgt spid="9">
                                            <p:txEl>
                                              <p:pRg st="12" end="12"/>
                                            </p:txEl>
                                          </p:spTgt>
                                        </p:tgtEl>
                                      </p:cBhvr>
                                    </p:animEffect>
                                    <p:anim calcmode="lin" valueType="num">
                                      <p:cBhvr>
                                        <p:cTn id="53"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12" end="12"/>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9">
                                            <p:txEl>
                                              <p:pRg st="13" end="13"/>
                                            </p:txEl>
                                          </p:spTgt>
                                        </p:tgtEl>
                                        <p:attrNameLst>
                                          <p:attrName>style.visibility</p:attrName>
                                        </p:attrNameLst>
                                      </p:cBhvr>
                                      <p:to>
                                        <p:strVal val="visible"/>
                                      </p:to>
                                    </p:set>
                                    <p:animEffect transition="in" filter="fade">
                                      <p:cBhvr>
                                        <p:cTn id="57" dur="1000"/>
                                        <p:tgtEl>
                                          <p:spTgt spid="9">
                                            <p:txEl>
                                              <p:pRg st="13" end="13"/>
                                            </p:txEl>
                                          </p:spTgt>
                                        </p:tgtEl>
                                      </p:cBhvr>
                                    </p:animEffect>
                                    <p:anim calcmode="lin" valueType="num">
                                      <p:cBhvr>
                                        <p:cTn id="58"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13" end="13"/>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9">
                                            <p:txEl>
                                              <p:pRg st="14" end="14"/>
                                            </p:txEl>
                                          </p:spTgt>
                                        </p:tgtEl>
                                        <p:attrNameLst>
                                          <p:attrName>style.visibility</p:attrName>
                                        </p:attrNameLst>
                                      </p:cBhvr>
                                      <p:to>
                                        <p:strVal val="visible"/>
                                      </p:to>
                                    </p:set>
                                    <p:animEffect transition="in" filter="fade">
                                      <p:cBhvr>
                                        <p:cTn id="62" dur="1000"/>
                                        <p:tgtEl>
                                          <p:spTgt spid="9">
                                            <p:txEl>
                                              <p:pRg st="14" end="14"/>
                                            </p:txEl>
                                          </p:spTgt>
                                        </p:tgtEl>
                                      </p:cBhvr>
                                    </p:animEffect>
                                    <p:anim calcmode="lin" valueType="num">
                                      <p:cBhvr>
                                        <p:cTn id="63" dur="10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64" dur="10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FF4E4-F0C4-3A44-EA31-8189F25125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960D5A-C42F-3617-4404-97E54CAEAAC9}"/>
              </a:ext>
            </a:extLst>
          </p:cNvPr>
          <p:cNvGrpSpPr/>
          <p:nvPr/>
        </p:nvGrpSpPr>
        <p:grpSpPr>
          <a:xfrm>
            <a:off x="0" y="-26275"/>
            <a:ext cx="15802974" cy="10308139"/>
            <a:chOff x="0" y="0"/>
            <a:chExt cx="1521968" cy="13726668"/>
          </a:xfrm>
        </p:grpSpPr>
        <p:sp>
          <p:nvSpPr>
            <p:cNvPr id="3" name="Freeform 3">
              <a:extLst>
                <a:ext uri="{FF2B5EF4-FFF2-40B4-BE49-F238E27FC236}">
                  <a16:creationId xmlns:a16="http://schemas.microsoft.com/office/drawing/2014/main" id="{8ADC69CB-0680-B26C-1232-C87A19635E11}"/>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lIns="91440" tIns="45720" rIns="91440" bIns="45720" anchor="t"/>
            <a:lstStyle/>
            <a:p>
              <a:r>
                <a:rPr lang="en-US" sz="5000">
                  <a:ea typeface="Calibri"/>
                  <a:cs typeface="Calibri"/>
                </a:rPr>
                <a:t> </a:t>
              </a:r>
            </a:p>
          </p:txBody>
        </p:sp>
      </p:grpSp>
      <p:sp>
        <p:nvSpPr>
          <p:cNvPr id="4" name="Freeform 4">
            <a:extLst>
              <a:ext uri="{FF2B5EF4-FFF2-40B4-BE49-F238E27FC236}">
                <a16:creationId xmlns:a16="http://schemas.microsoft.com/office/drawing/2014/main" id="{1D2B5DE0-04E3-9470-8184-355FF3B4B1A8}"/>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B0BBB93-EA23-4221-02C9-4212FC69DA48}"/>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B5BCF5F-3B66-2C27-C49B-7C125FA884A1}"/>
              </a:ext>
            </a:extLst>
          </p:cNvPr>
          <p:cNvSpPr/>
          <p:nvPr/>
        </p:nvSpPr>
        <p:spPr>
          <a:xfrm>
            <a:off x="14401800" y="114300"/>
            <a:ext cx="3886200" cy="9829800"/>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A24C305A-EFEB-0847-76AD-52F12EF3512F}"/>
              </a:ext>
            </a:extLst>
          </p:cNvPr>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9" name="Picture 8" descr="A screenshot of a graph&#10;&#10;Description automatically generated">
            <a:extLst>
              <a:ext uri="{FF2B5EF4-FFF2-40B4-BE49-F238E27FC236}">
                <a16:creationId xmlns:a16="http://schemas.microsoft.com/office/drawing/2014/main" id="{E5C1EC23-3FE5-68AB-ECC2-C4C5C4BC9F66}"/>
              </a:ext>
            </a:extLst>
          </p:cNvPr>
          <p:cNvPicPr>
            <a:picLocks noChangeAspect="1"/>
          </p:cNvPicPr>
          <p:nvPr/>
        </p:nvPicPr>
        <p:blipFill>
          <a:blip r:embed="rId9"/>
          <a:stretch>
            <a:fillRect/>
          </a:stretch>
        </p:blipFill>
        <p:spPr>
          <a:xfrm>
            <a:off x="422171" y="114300"/>
            <a:ext cx="13598629" cy="9622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FE80CB5-BC49-80B0-4374-861109B9BC03}"/>
              </a:ext>
            </a:extLst>
          </p:cNvPr>
          <p:cNvSpPr txBox="1"/>
          <p:nvPr/>
        </p:nvSpPr>
        <p:spPr>
          <a:xfrm>
            <a:off x="14323987" y="5404753"/>
            <a:ext cx="4233052" cy="448841"/>
          </a:xfrm>
          <a:prstGeom prst="rect">
            <a:avLst/>
          </a:prstGeom>
        </p:spPr>
        <p:txBody>
          <a:bodyPr wrap="square" lIns="0" tIns="0" rIns="0" bIns="0" rtlCol="0" anchor="t">
            <a:spAutoFit/>
          </a:bodyPr>
          <a:lstStyle/>
          <a:p>
            <a:pPr algn="ctr">
              <a:lnSpc>
                <a:spcPts val="3458"/>
              </a:lnSpc>
            </a:pPr>
            <a:r>
              <a:rPr lang="en-US" sz="4400" b="1" spc="-17" dirty="0">
                <a:solidFill>
                  <a:srgbClr val="262626"/>
                </a:solidFill>
                <a:latin typeface="Evolventa Bold"/>
                <a:ea typeface="Evolventa Bold"/>
                <a:cs typeface="Evolventa Bold"/>
                <a:sym typeface="Evolventa Bold"/>
              </a:rPr>
              <a:t>Use Case 2</a:t>
            </a:r>
            <a:endParaRPr lang="en-US" sz="3602" b="1" spc="-17" dirty="0">
              <a:solidFill>
                <a:srgbClr val="262626"/>
              </a:solidFill>
              <a:latin typeface="Evolventa Bold"/>
              <a:ea typeface="Evolventa Bold"/>
              <a:cs typeface="Evolventa Bold"/>
              <a:sym typeface="Evolventa Bold"/>
            </a:endParaRPr>
          </a:p>
        </p:txBody>
      </p:sp>
      <p:pic>
        <p:nvPicPr>
          <p:cNvPr id="14" name="Picture 13" descr="A black and white image of a book and a magnifying glass&#10;&#10;Description automatically generated">
            <a:extLst>
              <a:ext uri="{FF2B5EF4-FFF2-40B4-BE49-F238E27FC236}">
                <a16:creationId xmlns:a16="http://schemas.microsoft.com/office/drawing/2014/main" id="{F05BBA64-C0A3-4829-BB5C-02FE740BCCB2}"/>
              </a:ext>
            </a:extLst>
          </p:cNvPr>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14908339" y="2396120"/>
            <a:ext cx="3457474" cy="3457474"/>
          </a:xfrm>
          <a:prstGeom prst="rect">
            <a:avLst/>
          </a:prstGeom>
        </p:spPr>
      </p:pic>
    </p:spTree>
    <p:extLst>
      <p:ext uri="{BB962C8B-B14F-4D97-AF65-F5344CB8AC3E}">
        <p14:creationId xmlns:p14="http://schemas.microsoft.com/office/powerpoint/2010/main" val="1528405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FF4E4-F0C4-3A44-EA31-8189F25125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960D5A-C42F-3617-4404-97E54CAEAAC9}"/>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8ADC69CB-0680-B26C-1232-C87A19635E11}"/>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1D2B5DE0-04E3-9470-8184-355FF3B4B1A8}"/>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B0BBB93-EA23-4221-02C9-4212FC69DA48}"/>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B5BCF5F-3B66-2C27-C49B-7C125FA884A1}"/>
              </a:ext>
            </a:extLst>
          </p:cNvPr>
          <p:cNvSpPr/>
          <p:nvPr/>
        </p:nvSpPr>
        <p:spPr>
          <a:xfrm>
            <a:off x="12923615" y="-33024"/>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A24C305A-EFEB-0847-76AD-52F12EF3512F}"/>
              </a:ext>
            </a:extLst>
          </p:cNvPr>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itle 10">
            <a:extLst>
              <a:ext uri="{FF2B5EF4-FFF2-40B4-BE49-F238E27FC236}">
                <a16:creationId xmlns:a16="http://schemas.microsoft.com/office/drawing/2014/main" id="{4571CF0F-5CCB-71AC-67DF-17896C9CC19A}"/>
              </a:ext>
            </a:extLst>
          </p:cNvPr>
          <p:cNvSpPr>
            <a:spLocks noGrp="1"/>
          </p:cNvSpPr>
          <p:nvPr>
            <p:ph type="title"/>
          </p:nvPr>
        </p:nvSpPr>
        <p:spPr/>
        <p:txBody>
          <a:bodyPr/>
          <a:lstStyle/>
          <a:p>
            <a:r>
              <a:rPr lang="en-US" b="1" u="sng" dirty="0"/>
              <a:t>Key Insights from Dashboard</a:t>
            </a:r>
          </a:p>
        </p:txBody>
      </p:sp>
      <p:sp>
        <p:nvSpPr>
          <p:cNvPr id="12" name="Content Placeholder 11">
            <a:extLst>
              <a:ext uri="{FF2B5EF4-FFF2-40B4-BE49-F238E27FC236}">
                <a16:creationId xmlns:a16="http://schemas.microsoft.com/office/drawing/2014/main" id="{14599AD4-2FED-7216-42FD-8DF50EFC7DFA}"/>
              </a:ext>
            </a:extLst>
          </p:cNvPr>
          <p:cNvSpPr>
            <a:spLocks noGrp="1"/>
          </p:cNvSpPr>
          <p:nvPr>
            <p:ph idx="1"/>
          </p:nvPr>
        </p:nvSpPr>
        <p:spPr>
          <a:xfrm>
            <a:off x="563880" y="1600200"/>
            <a:ext cx="9890760" cy="8183563"/>
          </a:xfrm>
        </p:spPr>
        <p:txBody>
          <a:bodyPr vert="horz" lIns="91440" tIns="45720" rIns="91440" bIns="45720" rtlCol="0" anchor="t">
            <a:normAutofit/>
          </a:bodyPr>
          <a:lstStyle/>
          <a:p>
            <a:pPr marL="0" indent="0">
              <a:buNone/>
            </a:pPr>
            <a:r>
              <a:rPr lang="en-US" sz="2800" b="1" dirty="0">
                <a:ea typeface="Calibri"/>
                <a:cs typeface="Calibri"/>
              </a:rPr>
              <a:t>Problems:</a:t>
            </a:r>
            <a:endParaRPr lang="en-US" sz="2800" dirty="0">
              <a:ea typeface="Calibri"/>
              <a:cs typeface="Calibri"/>
            </a:endParaRPr>
          </a:p>
          <a:p>
            <a:r>
              <a:rPr lang="en-US" sz="2800" dirty="0">
                <a:ea typeface="Calibri"/>
                <a:cs typeface="Calibri"/>
              </a:rPr>
              <a:t>Missing out on potential revenue</a:t>
            </a:r>
          </a:p>
          <a:p>
            <a:r>
              <a:rPr lang="en-US" sz="2800" dirty="0">
                <a:ea typeface="Calibri"/>
                <a:cs typeface="Calibri"/>
              </a:rPr>
              <a:t>Risk of losing customers </a:t>
            </a:r>
          </a:p>
          <a:p>
            <a:r>
              <a:rPr lang="en-US" sz="2800" dirty="0">
                <a:ea typeface="Calibri"/>
                <a:cs typeface="Calibri"/>
              </a:rPr>
              <a:t>Reputation at stake – Unreliable</a:t>
            </a:r>
          </a:p>
          <a:p>
            <a:endParaRPr lang="en-US" sz="2800" dirty="0">
              <a:ea typeface="Calibri"/>
              <a:cs typeface="Calibri"/>
            </a:endParaRPr>
          </a:p>
          <a:p>
            <a:pPr marL="0" indent="0" algn="just">
              <a:buNone/>
            </a:pPr>
            <a:r>
              <a:rPr lang="en-US" sz="2800" b="1" dirty="0">
                <a:ea typeface="Calibri"/>
                <a:cs typeface="Calibri"/>
              </a:rPr>
              <a:t>Solutions:</a:t>
            </a:r>
          </a:p>
          <a:p>
            <a:pPr algn="just"/>
            <a:r>
              <a:rPr lang="en-US" sz="2800" dirty="0">
                <a:ea typeface="+mn-lt"/>
                <a:cs typeface="+mn-lt"/>
              </a:rPr>
              <a:t>Identify reasons for cancellations and address driver concerns.</a:t>
            </a:r>
            <a:endParaRPr lang="en-US" dirty="0">
              <a:ea typeface="+mn-lt"/>
              <a:cs typeface="+mn-lt"/>
            </a:endParaRPr>
          </a:p>
          <a:p>
            <a:pPr algn="just"/>
            <a:r>
              <a:rPr lang="en-US" sz="2800" dirty="0" err="1">
                <a:ea typeface="+mn-lt"/>
                <a:cs typeface="+mn-lt"/>
              </a:rPr>
              <a:t>Analyse</a:t>
            </a:r>
            <a:r>
              <a:rPr lang="en-US" sz="2800" dirty="0">
                <a:ea typeface="Calibri"/>
                <a:cs typeface="Calibri"/>
              </a:rPr>
              <a:t> when drivers are most needed at the airports and when drivers are most needed to bring people to airports from cities. </a:t>
            </a:r>
            <a:endParaRPr lang="en-US" dirty="0">
              <a:ea typeface="Calibri"/>
              <a:cs typeface="Calibri"/>
            </a:endParaRPr>
          </a:p>
          <a:p>
            <a:pPr algn="just"/>
            <a:r>
              <a:rPr lang="en-US" sz="2800" dirty="0">
                <a:ea typeface="Calibri"/>
                <a:cs typeface="Calibri"/>
              </a:rPr>
              <a:t>provide incentives ; bonuses or salary boosts for drivers.</a:t>
            </a:r>
          </a:p>
          <a:p>
            <a:pPr algn="just"/>
            <a:r>
              <a:rPr lang="en-US" sz="2800" dirty="0">
                <a:ea typeface="Calibri"/>
                <a:cs typeface="Calibri"/>
              </a:rPr>
              <a:t>impose penalties on drivers for accepting and then cancelling requests.</a:t>
            </a:r>
          </a:p>
          <a:p>
            <a:pPr algn="just"/>
            <a:r>
              <a:rPr lang="en-US" sz="2800" dirty="0">
                <a:ea typeface="Calibri"/>
                <a:cs typeface="Calibri"/>
              </a:rPr>
              <a:t>Cluster Analysis to find nearest busy locations and direct cabs for airport pickups.</a:t>
            </a:r>
          </a:p>
          <a:p>
            <a:pPr algn="just"/>
            <a:r>
              <a:rPr lang="en-US" sz="2800" dirty="0">
                <a:ea typeface="Calibri"/>
                <a:cs typeface="Calibri"/>
              </a:rPr>
              <a:t>Set up separate stand for Uber at airport.</a:t>
            </a:r>
          </a:p>
          <a:p>
            <a:pPr marL="0" indent="0">
              <a:buNone/>
            </a:pPr>
            <a:endParaRPr lang="en-US" sz="2800" dirty="0">
              <a:ea typeface="Calibri"/>
              <a:cs typeface="Calibri"/>
            </a:endParaRPr>
          </a:p>
          <a:p>
            <a:endParaRPr lang="en-US" sz="2800" dirty="0">
              <a:ea typeface="Calibri"/>
              <a:cs typeface="Calibri"/>
            </a:endParaRPr>
          </a:p>
        </p:txBody>
      </p:sp>
      <p:sp>
        <p:nvSpPr>
          <p:cNvPr id="7" name="Freeform 3">
            <a:extLst>
              <a:ext uri="{FF2B5EF4-FFF2-40B4-BE49-F238E27FC236}">
                <a16:creationId xmlns:a16="http://schemas.microsoft.com/office/drawing/2014/main" id="{88B53881-E056-48B9-232C-82166C000189}"/>
              </a:ext>
            </a:extLst>
          </p:cNvPr>
          <p:cNvSpPr/>
          <p:nvPr/>
        </p:nvSpPr>
        <p:spPr>
          <a:xfrm>
            <a:off x="11900668" y="844481"/>
            <a:ext cx="4647963" cy="8499130"/>
          </a:xfrm>
          <a:custGeom>
            <a:avLst/>
            <a:gdLst/>
            <a:ahLst/>
            <a:cxnLst/>
            <a:rect l="l" t="t" r="r" b="b"/>
            <a:pathLst>
              <a:path w="4647963" h="8499130">
                <a:moveTo>
                  <a:pt x="0" y="0"/>
                </a:moveTo>
                <a:lnTo>
                  <a:pt x="4647962" y="0"/>
                </a:lnTo>
                <a:lnTo>
                  <a:pt x="4647962" y="8499129"/>
                </a:lnTo>
                <a:lnTo>
                  <a:pt x="0" y="8499129"/>
                </a:lnTo>
                <a:lnTo>
                  <a:pt x="0" y="0"/>
                </a:lnTo>
                <a:close/>
              </a:path>
            </a:pathLst>
          </a:custGeom>
          <a:blipFill>
            <a:blip r:embed="rId9">
              <a:extLst>
                <a:ext uri="{96DAC541-7B7A-43D3-8B79-37D633B846F1}">
                  <asvg:svgBlip xmlns:asvg="http://schemas.microsoft.com/office/drawing/2016/SVG/main" r:embed="rId10"/>
                </a:ext>
              </a:extLst>
            </a:blip>
            <a:stretch>
              <a:fillRect t="-36" b="-36"/>
            </a:stretch>
          </a:blipFill>
        </p:spPr>
        <p:txBody>
          <a:bodyPr/>
          <a:lstStyle/>
          <a:p>
            <a:endParaRPr lang="en-US"/>
          </a:p>
        </p:txBody>
      </p:sp>
      <p:sp>
        <p:nvSpPr>
          <p:cNvPr id="8" name="Freeform 7" descr="A screenshot of a map  Description automatically generated">
            <a:extLst>
              <a:ext uri="{FF2B5EF4-FFF2-40B4-BE49-F238E27FC236}">
                <a16:creationId xmlns:a16="http://schemas.microsoft.com/office/drawing/2014/main" id="{3DA0DC36-AC59-C833-A188-9FA7A8DB9D4B}"/>
              </a:ext>
            </a:extLst>
          </p:cNvPr>
          <p:cNvSpPr/>
          <p:nvPr/>
        </p:nvSpPr>
        <p:spPr>
          <a:xfrm>
            <a:off x="12491951" y="1425921"/>
            <a:ext cx="3433849" cy="7298979"/>
          </a:xfrm>
          <a:custGeom>
            <a:avLst/>
            <a:gdLst/>
            <a:ahLst/>
            <a:cxnLst/>
            <a:rect l="l" t="t" r="r" b="b"/>
            <a:pathLst>
              <a:path w="3661505" h="7642559">
                <a:moveTo>
                  <a:pt x="0" y="0"/>
                </a:moveTo>
                <a:lnTo>
                  <a:pt x="3661504" y="0"/>
                </a:lnTo>
                <a:lnTo>
                  <a:pt x="3661504" y="7642559"/>
                </a:lnTo>
                <a:lnTo>
                  <a:pt x="0" y="7642559"/>
                </a:lnTo>
                <a:lnTo>
                  <a:pt x="0" y="0"/>
                </a:lnTo>
                <a:close/>
              </a:path>
            </a:pathLst>
          </a:custGeom>
          <a:blipFill>
            <a:blip r:embed="rId11"/>
            <a:stretch>
              <a:fillRect t="-1879" r="-67" b="-1879"/>
            </a:stretch>
          </a:blipFill>
        </p:spPr>
        <p:txBody>
          <a:bodyPr/>
          <a:lstStyle/>
          <a:p>
            <a:endParaRPr lang="en-US"/>
          </a:p>
        </p:txBody>
      </p:sp>
    </p:spTree>
    <p:extLst>
      <p:ext uri="{BB962C8B-B14F-4D97-AF65-F5344CB8AC3E}">
        <p14:creationId xmlns:p14="http://schemas.microsoft.com/office/powerpoint/2010/main" val="497956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animEffect transition="in" filter="fade">
                                      <p:cBhvr>
                                        <p:cTn id="7" dur="1000"/>
                                        <p:tgtEl>
                                          <p:spTgt spid="12">
                                            <p:txEl>
                                              <p:pRg st="5" end="5"/>
                                            </p:txEl>
                                          </p:spTgt>
                                        </p:tgtEl>
                                      </p:cBhvr>
                                    </p:animEffect>
                                    <p:anim calcmode="lin" valueType="num">
                                      <p:cBhvr>
                                        <p:cTn id="8"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6" end="6"/>
                                            </p:txEl>
                                          </p:spTgt>
                                        </p:tgtEl>
                                        <p:attrNameLst>
                                          <p:attrName>style.visibility</p:attrName>
                                        </p:attrNameLst>
                                      </p:cBhvr>
                                      <p:to>
                                        <p:strVal val="visible"/>
                                      </p:to>
                                    </p:set>
                                    <p:animEffect transition="in" filter="fade">
                                      <p:cBhvr>
                                        <p:cTn id="12" dur="1000"/>
                                        <p:tgtEl>
                                          <p:spTgt spid="12">
                                            <p:txEl>
                                              <p:pRg st="6" end="6"/>
                                            </p:txEl>
                                          </p:spTgt>
                                        </p:tgtEl>
                                      </p:cBhvr>
                                    </p:animEffect>
                                    <p:anim calcmode="lin" valueType="num">
                                      <p:cBhvr>
                                        <p:cTn id="13"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fade">
                                      <p:cBhvr>
                                        <p:cTn id="17" dur="1000"/>
                                        <p:tgtEl>
                                          <p:spTgt spid="12">
                                            <p:txEl>
                                              <p:pRg st="7" end="7"/>
                                            </p:txEl>
                                          </p:spTgt>
                                        </p:tgtEl>
                                      </p:cBhvr>
                                    </p:animEffect>
                                    <p:anim calcmode="lin" valueType="num">
                                      <p:cBhvr>
                                        <p:cTn id="18"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fade">
                                      <p:cBhvr>
                                        <p:cTn id="22" dur="1000"/>
                                        <p:tgtEl>
                                          <p:spTgt spid="12">
                                            <p:txEl>
                                              <p:pRg st="8" end="8"/>
                                            </p:txEl>
                                          </p:spTgt>
                                        </p:tgtEl>
                                      </p:cBhvr>
                                    </p:animEffect>
                                    <p:anim calcmode="lin" valueType="num">
                                      <p:cBhvr>
                                        <p:cTn id="23"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12">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animEffect transition="in" filter="fade">
                                      <p:cBhvr>
                                        <p:cTn id="27" dur="1000"/>
                                        <p:tgtEl>
                                          <p:spTgt spid="12">
                                            <p:txEl>
                                              <p:pRg st="9" end="9"/>
                                            </p:txEl>
                                          </p:spTgt>
                                        </p:tgtEl>
                                      </p:cBhvr>
                                    </p:animEffect>
                                    <p:anim calcmode="lin" valueType="num">
                                      <p:cBhvr>
                                        <p:cTn id="28" dur="10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12">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xEl>
                                              <p:pRg st="10" end="10"/>
                                            </p:txEl>
                                          </p:spTgt>
                                        </p:tgtEl>
                                        <p:attrNameLst>
                                          <p:attrName>style.visibility</p:attrName>
                                        </p:attrNameLst>
                                      </p:cBhvr>
                                      <p:to>
                                        <p:strVal val="visible"/>
                                      </p:to>
                                    </p:set>
                                    <p:animEffect transition="in" filter="fade">
                                      <p:cBhvr>
                                        <p:cTn id="32" dur="1000"/>
                                        <p:tgtEl>
                                          <p:spTgt spid="12">
                                            <p:txEl>
                                              <p:pRg st="10" end="10"/>
                                            </p:txEl>
                                          </p:spTgt>
                                        </p:tgtEl>
                                      </p:cBhvr>
                                    </p:animEffect>
                                    <p:anim calcmode="lin" valueType="num">
                                      <p:cBhvr>
                                        <p:cTn id="33"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12">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xEl>
                                              <p:pRg st="11" end="11"/>
                                            </p:txEl>
                                          </p:spTgt>
                                        </p:tgtEl>
                                        <p:attrNameLst>
                                          <p:attrName>style.visibility</p:attrName>
                                        </p:attrNameLst>
                                      </p:cBhvr>
                                      <p:to>
                                        <p:strVal val="visible"/>
                                      </p:to>
                                    </p:set>
                                    <p:animEffect transition="in" filter="fade">
                                      <p:cBhvr>
                                        <p:cTn id="37" dur="1000"/>
                                        <p:tgtEl>
                                          <p:spTgt spid="12">
                                            <p:txEl>
                                              <p:pRg st="11" end="11"/>
                                            </p:txEl>
                                          </p:spTgt>
                                        </p:tgtEl>
                                      </p:cBhvr>
                                    </p:animEffect>
                                    <p:anim calcmode="lin" valueType="num">
                                      <p:cBhvr>
                                        <p:cTn id="38" dur="1000" fill="hold"/>
                                        <p:tgtEl>
                                          <p:spTgt spid="12">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752654" y="8724900"/>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4904788" y="-37046"/>
            <a:ext cx="3460320"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2422841" y="354389"/>
            <a:ext cx="13442318" cy="589905"/>
          </a:xfrm>
          <a:prstGeom prst="rect">
            <a:avLst/>
          </a:prstGeom>
        </p:spPr>
        <p:txBody>
          <a:bodyPr wrap="square" lIns="0" tIns="0" rIns="0" bIns="0" rtlCol="0" anchor="t">
            <a:spAutoFit/>
          </a:bodyPr>
          <a:lstStyle/>
          <a:p>
            <a:pPr algn="ctr">
              <a:lnSpc>
                <a:spcPts val="4611"/>
              </a:lnSpc>
            </a:pPr>
            <a:r>
              <a:rPr lang="en-US" sz="4803" b="1" spc="-23" dirty="0">
                <a:solidFill>
                  <a:srgbClr val="262626"/>
                </a:solidFill>
                <a:latin typeface="Evolventa Bold"/>
                <a:ea typeface="Evolventa Bold"/>
                <a:cs typeface="Evolventa Bold"/>
                <a:sym typeface="Evolventa Bold"/>
              </a:rPr>
              <a:t>Social Media Analytics (Sentiment Analysis) </a:t>
            </a:r>
          </a:p>
        </p:txBody>
      </p:sp>
      <p:sp>
        <p:nvSpPr>
          <p:cNvPr id="10" name="Freeform 10"/>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2" name="Picture 11" descr="A screenshot of a computer&#10;&#10;Description automatically generated">
            <a:extLst>
              <a:ext uri="{FF2B5EF4-FFF2-40B4-BE49-F238E27FC236}">
                <a16:creationId xmlns:a16="http://schemas.microsoft.com/office/drawing/2014/main" id="{CA2C1A97-1DB2-9664-2D2C-0794BC23C8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600" y="1312544"/>
            <a:ext cx="13696950" cy="67246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3" name="Content Placeholder 11">
            <a:extLst>
              <a:ext uri="{FF2B5EF4-FFF2-40B4-BE49-F238E27FC236}">
                <a16:creationId xmlns:a16="http://schemas.microsoft.com/office/drawing/2014/main" id="{60107A3C-9FF5-B8A7-B714-6216C7FE9C95}"/>
              </a:ext>
            </a:extLst>
          </p:cNvPr>
          <p:cNvSpPr txBox="1">
            <a:spLocks/>
          </p:cNvSpPr>
          <p:nvPr/>
        </p:nvSpPr>
        <p:spPr>
          <a:xfrm>
            <a:off x="2819399" y="8650640"/>
            <a:ext cx="10804023" cy="647632"/>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err="1">
                <a:hlinkClick r:id="rId10"/>
              </a:rPr>
              <a:t>Komprehend</a:t>
            </a:r>
            <a:r>
              <a:rPr lang="en-US" sz="3600" dirty="0">
                <a:hlinkClick r:id="rId10"/>
              </a:rPr>
              <a:t> | World Class NLP APIs for Text Analysis</a:t>
            </a:r>
            <a:endParaRPr lang="en-US" sz="3600" dirty="0">
              <a:ea typeface="Calibri"/>
              <a:cs typeface="Calibri"/>
            </a:endParaRPr>
          </a:p>
        </p:txBody>
      </p:sp>
      <p:pic>
        <p:nvPicPr>
          <p:cNvPr id="20" name="Picture 19" descr="A blue circle with a white letter f in it&#10;&#10;Description automatically generated">
            <a:extLst>
              <a:ext uri="{FF2B5EF4-FFF2-40B4-BE49-F238E27FC236}">
                <a16:creationId xmlns:a16="http://schemas.microsoft.com/office/drawing/2014/main" id="{3ADDFF7B-60A8-78B6-8D15-57FF78BB678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288061" y="1609783"/>
            <a:ext cx="1379614" cy="1379614"/>
          </a:xfrm>
          <a:prstGeom prst="rect">
            <a:avLst/>
          </a:prstGeom>
        </p:spPr>
      </p:pic>
      <p:pic>
        <p:nvPicPr>
          <p:cNvPr id="22" name="Picture 21" descr="A white x in a black circle&#10;&#10;Description automatically generated">
            <a:extLst>
              <a:ext uri="{FF2B5EF4-FFF2-40B4-BE49-F238E27FC236}">
                <a16:creationId xmlns:a16="http://schemas.microsoft.com/office/drawing/2014/main" id="{8EDFAB0E-9A5C-6673-C3C7-BECBDDF2E1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80436" y="6433891"/>
            <a:ext cx="2342341" cy="1711007"/>
          </a:xfrm>
          <a:prstGeom prst="rect">
            <a:avLst/>
          </a:prstGeom>
        </p:spPr>
      </p:pic>
      <p:pic>
        <p:nvPicPr>
          <p:cNvPr id="24" name="Picture 23" descr="A white logo in a red circle&#10;&#10;Description automatically generated">
            <a:extLst>
              <a:ext uri="{FF2B5EF4-FFF2-40B4-BE49-F238E27FC236}">
                <a16:creationId xmlns:a16="http://schemas.microsoft.com/office/drawing/2014/main" id="{70CD5178-EB1B-A65C-0081-C05230BC288D}"/>
              </a:ext>
            </a:extLst>
          </p:cNvPr>
          <p:cNvPicPr>
            <a:picLocks noChangeAspect="1"/>
          </p:cNvPicPr>
          <p:nvPr/>
        </p:nvPicPr>
        <p:blipFill>
          <a:blip r:embed="rId13" cstate="print">
            <a:alphaModFix amt="85000"/>
            <a:extLst>
              <a:ext uri="{28A0092B-C50C-407E-A947-70E740481C1C}">
                <a14:useLocalDpi xmlns:a14="http://schemas.microsoft.com/office/drawing/2010/main" val="0"/>
              </a:ext>
            </a:extLst>
          </a:blip>
          <a:stretch>
            <a:fillRect/>
          </a:stretch>
        </p:blipFill>
        <p:spPr>
          <a:xfrm>
            <a:off x="16288061" y="4775369"/>
            <a:ext cx="1627262" cy="1627262"/>
          </a:xfrm>
          <a:prstGeom prst="rect">
            <a:avLst/>
          </a:prstGeom>
        </p:spPr>
      </p:pic>
      <p:pic>
        <p:nvPicPr>
          <p:cNvPr id="26" name="Picture 25" descr="A logo of a camera&#10;&#10;Description automatically generated">
            <a:extLst>
              <a:ext uri="{FF2B5EF4-FFF2-40B4-BE49-F238E27FC236}">
                <a16:creationId xmlns:a16="http://schemas.microsoft.com/office/drawing/2014/main" id="{5620801D-7D93-27FC-B584-CAD05207FAC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19673" y="3314832"/>
            <a:ext cx="1353623" cy="1353623"/>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FF4E4-F0C4-3A44-EA31-8189F25125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C960D5A-C42F-3617-4404-97E54CAEAAC9}"/>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8ADC69CB-0680-B26C-1232-C87A19635E11}"/>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1D2B5DE0-04E3-9470-8184-355FF3B4B1A8}"/>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B0BBB93-EA23-4221-02C9-4212FC69DA48}"/>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B5BCF5F-3B66-2C27-C49B-7C125FA884A1}"/>
              </a:ext>
            </a:extLst>
          </p:cNvPr>
          <p:cNvSpPr/>
          <p:nvPr/>
        </p:nvSpPr>
        <p:spPr>
          <a:xfrm>
            <a:off x="13751773" y="-33024"/>
            <a:ext cx="4545757"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A24C305A-EFEB-0847-76AD-52F12EF3512F}"/>
              </a:ext>
            </a:extLst>
          </p:cNvPr>
          <p:cNvSpPr/>
          <p:nvPr/>
        </p:nvSpPr>
        <p:spPr>
          <a:xfrm>
            <a:off x="16440513" y="8125590"/>
            <a:ext cx="220890" cy="126222"/>
          </a:xfrm>
          <a:custGeom>
            <a:avLst/>
            <a:gdLst/>
            <a:ahLst/>
            <a:cxnLst/>
            <a:rect l="l" t="t" r="r" b="b"/>
            <a:pathLst>
              <a:path w="220890" h="126222">
                <a:moveTo>
                  <a:pt x="0" y="0"/>
                </a:moveTo>
                <a:lnTo>
                  <a:pt x="220890" y="0"/>
                </a:lnTo>
                <a:lnTo>
                  <a:pt x="220890" y="126222"/>
                </a:lnTo>
                <a:lnTo>
                  <a:pt x="0" y="1262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7" name="Picture 6" descr="A diagram of a trip fact&#10;&#10;Description automatically generated">
            <a:extLst>
              <a:ext uri="{FF2B5EF4-FFF2-40B4-BE49-F238E27FC236}">
                <a16:creationId xmlns:a16="http://schemas.microsoft.com/office/drawing/2014/main" id="{2D5B151C-C445-3D6A-AC0F-BE7BE954A1F9}"/>
              </a:ext>
            </a:extLst>
          </p:cNvPr>
          <p:cNvPicPr>
            <a:picLocks noChangeAspect="1"/>
          </p:cNvPicPr>
          <p:nvPr/>
        </p:nvPicPr>
        <p:blipFill>
          <a:blip r:embed="rId9"/>
          <a:stretch>
            <a:fillRect/>
          </a:stretch>
        </p:blipFill>
        <p:spPr>
          <a:xfrm>
            <a:off x="4010344" y="1821924"/>
            <a:ext cx="8935698" cy="7982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7">
            <a:extLst>
              <a:ext uri="{FF2B5EF4-FFF2-40B4-BE49-F238E27FC236}">
                <a16:creationId xmlns:a16="http://schemas.microsoft.com/office/drawing/2014/main" id="{7B7890A9-FDA7-8250-F85B-31250F3CD3B2}"/>
              </a:ext>
            </a:extLst>
          </p:cNvPr>
          <p:cNvSpPr txBox="1"/>
          <p:nvPr/>
        </p:nvSpPr>
        <p:spPr>
          <a:xfrm>
            <a:off x="5043689" y="482237"/>
            <a:ext cx="6217478" cy="1179810"/>
          </a:xfrm>
          <a:prstGeom prst="rect">
            <a:avLst/>
          </a:prstGeom>
        </p:spPr>
        <p:txBody>
          <a:bodyPr wrap="square" lIns="0" tIns="0" rIns="0" bIns="0" rtlCol="0" anchor="t">
            <a:spAutoFit/>
          </a:bodyPr>
          <a:lstStyle/>
          <a:p>
            <a:pPr algn="ctr">
              <a:lnSpc>
                <a:spcPts val="4611"/>
              </a:lnSpc>
            </a:pPr>
            <a:r>
              <a:rPr lang="en-US" sz="4803" b="1" spc="-23" dirty="0">
                <a:solidFill>
                  <a:srgbClr val="262626"/>
                </a:solidFill>
                <a:latin typeface="Evolventa Bold"/>
                <a:ea typeface="Evolventa Bold"/>
                <a:cs typeface="Evolventa Bold"/>
                <a:sym typeface="Evolventa Bold"/>
              </a:rPr>
              <a:t>Data Warehouse (Star Schema)</a:t>
            </a:r>
            <a:endParaRPr lang="en-US" sz="4803" b="1" u="sng" spc="-23" dirty="0">
              <a:solidFill>
                <a:srgbClr val="262626"/>
              </a:solidFill>
              <a:latin typeface="Evolventa Bold"/>
              <a:ea typeface="Evolventa Bold"/>
              <a:cs typeface="Evolventa Bold"/>
              <a:sym typeface="Evolventa Bold"/>
            </a:endParaRPr>
          </a:p>
        </p:txBody>
      </p:sp>
      <p:pic>
        <p:nvPicPr>
          <p:cNvPr id="14" name="Picture 13" descr="A blue and silver cloud and a blue cylinder&#10;&#10;Description automatically generated">
            <a:extLst>
              <a:ext uri="{FF2B5EF4-FFF2-40B4-BE49-F238E27FC236}">
                <a16:creationId xmlns:a16="http://schemas.microsoft.com/office/drawing/2014/main" id="{37E98239-D838-6B44-FDD8-201416F7BDBC}"/>
              </a:ext>
            </a:extLst>
          </p:cNvPr>
          <p:cNvPicPr>
            <a:picLocks noChangeAspect="1"/>
          </p:cNvPicPr>
          <p:nvPr/>
        </p:nvPicPr>
        <p:blipFill>
          <a:blip r:embed="rId10">
            <a:alphaModFix amt="85000"/>
            <a:extLst>
              <a:ext uri="{28A0092B-C50C-407E-A947-70E740481C1C}">
                <a14:useLocalDpi xmlns:a14="http://schemas.microsoft.com/office/drawing/2010/main" val="0"/>
              </a:ext>
            </a:extLst>
          </a:blip>
          <a:stretch>
            <a:fillRect/>
          </a:stretch>
        </p:blipFill>
        <p:spPr>
          <a:xfrm>
            <a:off x="336949" y="8125590"/>
            <a:ext cx="2466975" cy="1847850"/>
          </a:xfrm>
          <a:prstGeom prst="rect">
            <a:avLst/>
          </a:prstGeom>
        </p:spPr>
      </p:pic>
    </p:spTree>
    <p:extLst>
      <p:ext uri="{BB962C8B-B14F-4D97-AF65-F5344CB8AC3E}">
        <p14:creationId xmlns:p14="http://schemas.microsoft.com/office/powerpoint/2010/main" val="5052829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3030-C2C0-389E-DEF2-721A0F837D4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527950-B43B-6270-94D4-E6A34DE85166}"/>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4190726A-851B-CCE2-920E-4055226C49FA}"/>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0192F785-BE92-A96E-D228-16149181EDC0}"/>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FE98A81-D64F-847E-2FD8-7D57D3FD6EE3}"/>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204F2467-7941-B74C-0A51-9F31379CA6AF}"/>
              </a:ext>
            </a:extLst>
          </p:cNvPr>
          <p:cNvSpPr txBox="1"/>
          <p:nvPr/>
        </p:nvSpPr>
        <p:spPr>
          <a:xfrm>
            <a:off x="2286000" y="520600"/>
            <a:ext cx="12725400" cy="448841"/>
          </a:xfrm>
          <a:prstGeom prst="rect">
            <a:avLst/>
          </a:prstGeom>
        </p:spPr>
        <p:txBody>
          <a:bodyPr wrap="square" lIns="0" tIns="0" rIns="0" bIns="0" rtlCol="0" anchor="t">
            <a:spAutoFit/>
          </a:bodyPr>
          <a:lstStyle/>
          <a:p>
            <a:pPr algn="ctr">
              <a:lnSpc>
                <a:spcPts val="3458"/>
              </a:lnSpc>
            </a:pPr>
            <a:r>
              <a:rPr lang="en-US" sz="4000" b="1" u="sng" spc="-17" dirty="0">
                <a:solidFill>
                  <a:srgbClr val="262626"/>
                </a:solidFill>
                <a:latin typeface="Evolventa Bold"/>
                <a:ea typeface="Evolventa Bold"/>
                <a:cs typeface="Evolventa Bold"/>
                <a:sym typeface="Evolventa Bold"/>
              </a:rPr>
              <a:t>Implementation Plan and Recommendations</a:t>
            </a:r>
          </a:p>
        </p:txBody>
      </p:sp>
      <p:graphicFrame>
        <p:nvGraphicFramePr>
          <p:cNvPr id="9" name="Table 8">
            <a:extLst>
              <a:ext uri="{FF2B5EF4-FFF2-40B4-BE49-F238E27FC236}">
                <a16:creationId xmlns:a16="http://schemas.microsoft.com/office/drawing/2014/main" id="{4A00D1E3-ADE0-5806-FBA6-EA6A2D5B4531}"/>
              </a:ext>
            </a:extLst>
          </p:cNvPr>
          <p:cNvGraphicFramePr>
            <a:graphicFrameLocks noGrp="1"/>
          </p:cNvGraphicFramePr>
          <p:nvPr>
            <p:extLst>
              <p:ext uri="{D42A27DB-BD31-4B8C-83A1-F6EECF244321}">
                <p14:modId xmlns:p14="http://schemas.microsoft.com/office/powerpoint/2010/main" val="2835446932"/>
              </p:ext>
            </p:extLst>
          </p:nvPr>
        </p:nvGraphicFramePr>
        <p:xfrm>
          <a:off x="1827813" y="1325801"/>
          <a:ext cx="14478000" cy="8645906"/>
        </p:xfrm>
        <a:graphic>
          <a:graphicData uri="http://schemas.openxmlformats.org/drawingml/2006/table">
            <a:tbl>
              <a:tblPr firstRow="1" bandRow="1">
                <a:tableStyleId>{5940675A-B579-460E-94D1-54222C63F5DA}</a:tableStyleId>
              </a:tblPr>
              <a:tblGrid>
                <a:gridCol w="7772400">
                  <a:extLst>
                    <a:ext uri="{9D8B030D-6E8A-4147-A177-3AD203B41FA5}">
                      <a16:colId xmlns:a16="http://schemas.microsoft.com/office/drawing/2014/main" val="2347348503"/>
                    </a:ext>
                  </a:extLst>
                </a:gridCol>
                <a:gridCol w="6705600">
                  <a:extLst>
                    <a:ext uri="{9D8B030D-6E8A-4147-A177-3AD203B41FA5}">
                      <a16:colId xmlns:a16="http://schemas.microsoft.com/office/drawing/2014/main" val="2074104685"/>
                    </a:ext>
                  </a:extLst>
                </a:gridCol>
              </a:tblGrid>
              <a:tr h="3276600">
                <a:tc>
                  <a:txBody>
                    <a:bodyPr/>
                    <a:lstStyle/>
                    <a:p>
                      <a:pPr algn="ctr"/>
                      <a:r>
                        <a:rPr lang="en-US" sz="3200" b="1" u="sng" dirty="0"/>
                        <a:t>Managerial</a:t>
                      </a:r>
                    </a:p>
                    <a:p>
                      <a:pPr marL="457200" indent="-457200" algn="just">
                        <a:lnSpc>
                          <a:spcPct val="150000"/>
                        </a:lnSpc>
                        <a:buFont typeface="Arial" panose="020B0604020202020204" pitchFamily="34" charset="0"/>
                        <a:buChar char="•"/>
                      </a:pPr>
                      <a:r>
                        <a:rPr lang="en-US" sz="2800" dirty="0"/>
                        <a:t>Follow Kotter’s Eight-Step Model for transformation.</a:t>
                      </a:r>
                    </a:p>
                    <a:p>
                      <a:pPr marL="457200" indent="-457200" algn="just">
                        <a:lnSpc>
                          <a:spcPct val="150000"/>
                        </a:lnSpc>
                        <a:buFont typeface="Arial" panose="020B0604020202020204" pitchFamily="34" charset="0"/>
                        <a:buChar char="•"/>
                      </a:pPr>
                      <a:r>
                        <a:rPr lang="en-US" sz="2800" b="1" dirty="0"/>
                        <a:t>Train teams </a:t>
                      </a:r>
                      <a:r>
                        <a:rPr lang="en-US" sz="2800" dirty="0"/>
                        <a:t>on dashboards and empower decision-making.</a:t>
                      </a:r>
                    </a:p>
                    <a:p>
                      <a:pPr marL="457200" indent="-457200" algn="just">
                        <a:lnSpc>
                          <a:spcPct val="150000"/>
                        </a:lnSpc>
                        <a:buFont typeface="Arial" panose="020B0604020202020204" pitchFamily="34" charset="0"/>
                        <a:buChar char="•"/>
                      </a:pPr>
                      <a:r>
                        <a:rPr lang="en-US" sz="2800" b="1" dirty="0"/>
                        <a:t>Launch dashboards </a:t>
                      </a:r>
                      <a:r>
                        <a:rPr lang="en-US" sz="2800" dirty="0"/>
                        <a:t>addressing cancellations and revenue first for quick wins.</a:t>
                      </a:r>
                      <a:endParaRPr lang="en-US" sz="2800" b="0" u="none" dirty="0"/>
                    </a:p>
                  </a:txBody>
                  <a:tcPr/>
                </a:tc>
                <a:tc>
                  <a:txBody>
                    <a:bodyPr/>
                    <a:lstStyle/>
                    <a:p>
                      <a:pPr algn="ctr"/>
                      <a:r>
                        <a:rPr lang="en-US" sz="3200" b="1" u="sng" dirty="0"/>
                        <a:t>Technical</a:t>
                      </a:r>
                    </a:p>
                    <a:p>
                      <a:pPr algn="just"/>
                      <a:endParaRPr lang="en-US" dirty="0"/>
                    </a:p>
                    <a:p>
                      <a:pPr marL="457200" indent="-457200" algn="just">
                        <a:spcBef>
                          <a:spcPts val="600"/>
                        </a:spcBef>
                        <a:spcAft>
                          <a:spcPts val="600"/>
                        </a:spcAft>
                        <a:buFont typeface="Arial" panose="020B0604020202020204" pitchFamily="34" charset="0"/>
                        <a:buChar char="•"/>
                      </a:pPr>
                      <a:r>
                        <a:rPr lang="en-US" sz="2800" dirty="0"/>
                        <a:t>Use </a:t>
                      </a:r>
                      <a:r>
                        <a:rPr lang="en-US" sz="2800" b="1" dirty="0"/>
                        <a:t>ETL </a:t>
                      </a:r>
                      <a:r>
                        <a:rPr lang="en-US" sz="2800" dirty="0"/>
                        <a:t>to extract, clean, and load data from rides, drivers, weather, and social media.</a:t>
                      </a:r>
                    </a:p>
                    <a:p>
                      <a:pPr marL="457200" indent="-457200" algn="just">
                        <a:spcBef>
                          <a:spcPts val="600"/>
                        </a:spcBef>
                        <a:spcAft>
                          <a:spcPts val="600"/>
                        </a:spcAft>
                        <a:buFont typeface="Arial" panose="020B0604020202020204" pitchFamily="34" charset="0"/>
                        <a:buChar char="•"/>
                      </a:pPr>
                      <a:r>
                        <a:rPr lang="en-US" sz="2800" dirty="0"/>
                        <a:t>Address </a:t>
                      </a:r>
                      <a:r>
                        <a:rPr lang="en-US" sz="2800" b="1" dirty="0"/>
                        <a:t>data quality</a:t>
                      </a:r>
                      <a:r>
                        <a:rPr lang="en-US" sz="2800" dirty="0"/>
                        <a:t> issues like duplicates and missing values.</a:t>
                      </a:r>
                    </a:p>
                    <a:p>
                      <a:pPr marL="457200" indent="-457200" algn="just">
                        <a:spcBef>
                          <a:spcPts val="600"/>
                        </a:spcBef>
                        <a:spcAft>
                          <a:spcPts val="600"/>
                        </a:spcAft>
                        <a:buFont typeface="Arial" panose="020B0604020202020204" pitchFamily="34" charset="0"/>
                        <a:buChar char="•"/>
                      </a:pPr>
                      <a:r>
                        <a:rPr lang="en-US" sz="2800" dirty="0"/>
                        <a:t>Implement real-time </a:t>
                      </a:r>
                      <a:r>
                        <a:rPr lang="en-US" sz="2800" b="1" dirty="0"/>
                        <a:t>data integration </a:t>
                      </a:r>
                      <a:r>
                        <a:rPr lang="en-US" sz="2800" dirty="0"/>
                        <a:t>to support proactive decision-making.</a:t>
                      </a:r>
                      <a:endParaRPr lang="en-US" sz="2800" b="0" u="none" dirty="0"/>
                    </a:p>
                  </a:txBody>
                  <a:tcPr/>
                </a:tc>
                <a:extLst>
                  <a:ext uri="{0D108BD9-81ED-4DB2-BD59-A6C34878D82A}">
                    <a16:rowId xmlns:a16="http://schemas.microsoft.com/office/drawing/2014/main" val="2538800539"/>
                  </a:ext>
                </a:extLst>
              </a:tr>
              <a:tr h="3581400">
                <a:tc>
                  <a:txBody>
                    <a:bodyPr/>
                    <a:lstStyle/>
                    <a:p>
                      <a:pPr algn="ctr"/>
                      <a:r>
                        <a:rPr lang="en-US" sz="3200" b="1" u="sng" dirty="0"/>
                        <a:t>Ethical</a:t>
                      </a:r>
                    </a:p>
                    <a:p>
                      <a:pPr marL="457200" indent="-457200" algn="l">
                        <a:lnSpc>
                          <a:spcPct val="150000"/>
                        </a:lnSpc>
                        <a:buFont typeface="Arial" panose="020B0604020202020204" pitchFamily="34" charset="0"/>
                        <a:buChar char="•"/>
                      </a:pPr>
                      <a:r>
                        <a:rPr lang="en-US" sz="2800" dirty="0"/>
                        <a:t>Anonymize customer and driver data to ensure </a:t>
                      </a:r>
                      <a:r>
                        <a:rPr lang="en-US" sz="2800" b="1" dirty="0"/>
                        <a:t>privacy</a:t>
                      </a:r>
                      <a:r>
                        <a:rPr lang="en-US" sz="2800" dirty="0"/>
                        <a:t>.</a:t>
                      </a:r>
                    </a:p>
                    <a:p>
                      <a:pPr marL="457200" indent="-457200" algn="l">
                        <a:lnSpc>
                          <a:spcPct val="150000"/>
                        </a:lnSpc>
                        <a:buFont typeface="Arial" panose="020B0604020202020204" pitchFamily="34" charset="0"/>
                        <a:buChar char="•"/>
                      </a:pPr>
                      <a:r>
                        <a:rPr lang="en-US" sz="2800" dirty="0"/>
                        <a:t>Comply with </a:t>
                      </a:r>
                      <a:r>
                        <a:rPr lang="en-US" sz="2800" b="1" dirty="0"/>
                        <a:t>GDPR</a:t>
                      </a:r>
                      <a:r>
                        <a:rPr lang="en-US" sz="2800" dirty="0"/>
                        <a:t>/CCPA and mitigate bias in predictive models.</a:t>
                      </a:r>
                    </a:p>
                    <a:p>
                      <a:pPr marL="457200" indent="-457200" algn="l">
                        <a:lnSpc>
                          <a:spcPct val="150000"/>
                        </a:lnSpc>
                        <a:buFont typeface="Arial" panose="020B0604020202020204" pitchFamily="34" charset="0"/>
                        <a:buChar char="•"/>
                      </a:pPr>
                      <a:r>
                        <a:rPr lang="en-US" sz="2800" dirty="0"/>
                        <a:t>Maintain </a:t>
                      </a:r>
                      <a:r>
                        <a:rPr lang="en-US" sz="2800" b="1" dirty="0"/>
                        <a:t>transparency </a:t>
                      </a:r>
                      <a:r>
                        <a:rPr lang="en-US" sz="2800" dirty="0"/>
                        <a:t>in data usage policies.</a:t>
                      </a:r>
                      <a:endParaRPr lang="en-US" sz="2800" b="0" u="none" dirty="0"/>
                    </a:p>
                  </a:txBody>
                  <a:tcPr/>
                </a:tc>
                <a:tc>
                  <a:txBody>
                    <a:bodyPr/>
                    <a:lstStyle/>
                    <a:p>
                      <a:pPr algn="ctr"/>
                      <a:r>
                        <a:rPr lang="en-US" sz="2800" b="1" u="sng" dirty="0"/>
                        <a:t>Recommendations</a:t>
                      </a:r>
                    </a:p>
                    <a:p>
                      <a:pPr marL="457200" indent="-457200" algn="just">
                        <a:lnSpc>
                          <a:spcPct val="150000"/>
                        </a:lnSpc>
                        <a:buFont typeface="Arial" panose="020B0604020202020204" pitchFamily="34" charset="0"/>
                        <a:buChar char="•"/>
                      </a:pPr>
                      <a:r>
                        <a:rPr lang="en-US" sz="2800" dirty="0"/>
                        <a:t>Begin with dashboards solving </a:t>
                      </a:r>
                      <a:r>
                        <a:rPr lang="en-US" sz="2800" b="1" dirty="0"/>
                        <a:t>immediate issues </a:t>
                      </a:r>
                      <a:r>
                        <a:rPr lang="en-US" sz="2800" dirty="0"/>
                        <a:t>(cancellations, driver availability).</a:t>
                      </a:r>
                    </a:p>
                    <a:p>
                      <a:pPr marL="457200" indent="-457200" algn="just">
                        <a:lnSpc>
                          <a:spcPct val="150000"/>
                        </a:lnSpc>
                        <a:buFont typeface="Arial" panose="020B0604020202020204" pitchFamily="34" charset="0"/>
                        <a:buChar char="•"/>
                      </a:pPr>
                      <a:r>
                        <a:rPr lang="en-US" sz="2800" dirty="0"/>
                        <a:t>Scale to predictive analytics and </a:t>
                      </a:r>
                      <a:r>
                        <a:rPr lang="en-US" sz="2800" b="1" dirty="0"/>
                        <a:t>sentiment analysis</a:t>
                      </a:r>
                      <a:r>
                        <a:rPr lang="en-US" sz="2800" dirty="0"/>
                        <a:t>.</a:t>
                      </a:r>
                    </a:p>
                    <a:p>
                      <a:pPr marL="457200" indent="-457200" algn="just">
                        <a:lnSpc>
                          <a:spcPct val="150000"/>
                        </a:lnSpc>
                        <a:buFont typeface="Arial" panose="020B0604020202020204" pitchFamily="34" charset="0"/>
                        <a:buChar char="•"/>
                      </a:pPr>
                      <a:r>
                        <a:rPr lang="en-US" sz="2800" dirty="0"/>
                        <a:t>Establish a </a:t>
                      </a:r>
                      <a:r>
                        <a:rPr lang="en-US" sz="2800" b="1" dirty="0"/>
                        <a:t>governance framework </a:t>
                      </a:r>
                      <a:r>
                        <a:rPr lang="en-US" sz="2800" dirty="0"/>
                        <a:t>for ethical and effective data usage.</a:t>
                      </a:r>
                      <a:endParaRPr lang="en-US" sz="2800" b="0" u="none" dirty="0"/>
                    </a:p>
                  </a:txBody>
                  <a:tcPr/>
                </a:tc>
                <a:extLst>
                  <a:ext uri="{0D108BD9-81ED-4DB2-BD59-A6C34878D82A}">
                    <a16:rowId xmlns:a16="http://schemas.microsoft.com/office/drawing/2014/main" val="3584028013"/>
                  </a:ext>
                </a:extLst>
              </a:tr>
            </a:tbl>
          </a:graphicData>
        </a:graphic>
      </p:graphicFrame>
      <p:pic>
        <p:nvPicPr>
          <p:cNvPr id="14" name="Picture 13" descr="A blue shield with a lock&#10;&#10;Description automatically generated">
            <a:extLst>
              <a:ext uri="{FF2B5EF4-FFF2-40B4-BE49-F238E27FC236}">
                <a16:creationId xmlns:a16="http://schemas.microsoft.com/office/drawing/2014/main" id="{C36A8EC8-1582-7B87-35D4-BB779BE3D9CC}"/>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251811" y="3314700"/>
            <a:ext cx="4265036" cy="4265036"/>
          </a:xfrm>
          <a:prstGeom prst="rect">
            <a:avLst/>
          </a:prstGeom>
        </p:spPr>
      </p:pic>
    </p:spTree>
    <p:extLst>
      <p:ext uri="{BB962C8B-B14F-4D97-AF65-F5344CB8AC3E}">
        <p14:creationId xmlns:p14="http://schemas.microsoft.com/office/powerpoint/2010/main" val="30758628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9F54-F4B0-15F8-BC06-42C7B284595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AB832A-A438-429D-C752-3A45B5525625}"/>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263F3148-C373-58F8-9498-3C6B4B77F1AB}"/>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90D30A61-8EA7-8CFC-8707-5D9A41F75A42}"/>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5FD46DC1-528E-F074-84DD-76347CC03530}"/>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8A05EC8-853F-2B03-43BF-20CBC48D9B24}"/>
              </a:ext>
            </a:extLst>
          </p:cNvPr>
          <p:cNvSpPr/>
          <p:nvPr/>
        </p:nvSpPr>
        <p:spPr>
          <a:xfrm>
            <a:off x="13463247" y="0"/>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2CCE1828-7340-B882-5275-DA39B981A479}"/>
              </a:ext>
            </a:extLst>
          </p:cNvPr>
          <p:cNvSpPr txBox="1"/>
          <p:nvPr/>
        </p:nvSpPr>
        <p:spPr>
          <a:xfrm>
            <a:off x="1796325" y="452370"/>
            <a:ext cx="15998763" cy="620811"/>
          </a:xfrm>
          <a:prstGeom prst="rect">
            <a:avLst/>
          </a:prstGeom>
        </p:spPr>
        <p:txBody>
          <a:bodyPr lIns="0" tIns="0" rIns="0" bIns="0" rtlCol="0" anchor="t">
            <a:spAutoFit/>
          </a:bodyPr>
          <a:lstStyle/>
          <a:p>
            <a:pPr algn="ctr">
              <a:lnSpc>
                <a:spcPts val="4611"/>
              </a:lnSpc>
            </a:pPr>
            <a:r>
              <a:rPr lang="en-US" sz="5400" b="1" dirty="0"/>
              <a:t>Kotter’s Eight Steps for Implementing BI Solution</a:t>
            </a:r>
            <a:endParaRPr lang="en-US" sz="4803" b="1" dirty="0">
              <a:solidFill>
                <a:srgbClr val="262626"/>
              </a:solidFill>
              <a:latin typeface="Times New Roman Bold"/>
              <a:ea typeface="Times New Roman Bold"/>
              <a:cs typeface="Times New Roman Bold"/>
              <a:sym typeface="Times New Roman Bold"/>
            </a:endParaRPr>
          </a:p>
        </p:txBody>
      </p:sp>
      <p:graphicFrame>
        <p:nvGraphicFramePr>
          <p:cNvPr id="8" name="Table 7">
            <a:extLst>
              <a:ext uri="{FF2B5EF4-FFF2-40B4-BE49-F238E27FC236}">
                <a16:creationId xmlns:a16="http://schemas.microsoft.com/office/drawing/2014/main" id="{04346897-00DF-AADE-17F2-A32AA65FC6E2}"/>
              </a:ext>
            </a:extLst>
          </p:cNvPr>
          <p:cNvGraphicFramePr>
            <a:graphicFrameLocks noGrp="1"/>
          </p:cNvGraphicFramePr>
          <p:nvPr>
            <p:extLst>
              <p:ext uri="{D42A27DB-BD31-4B8C-83A1-F6EECF244321}">
                <p14:modId xmlns:p14="http://schemas.microsoft.com/office/powerpoint/2010/main" val="2816911425"/>
              </p:ext>
            </p:extLst>
          </p:nvPr>
        </p:nvGraphicFramePr>
        <p:xfrm>
          <a:off x="685800" y="1181101"/>
          <a:ext cx="16916400" cy="8988942"/>
        </p:xfrm>
        <a:graphic>
          <a:graphicData uri="http://schemas.openxmlformats.org/drawingml/2006/table">
            <a:tbl>
              <a:tblPr firstRow="1" firstCol="1" bandRow="1">
                <a:tableStyleId>{793D81CF-94F2-401A-BA57-92F5A7B2D0C5}</a:tableStyleId>
              </a:tblPr>
              <a:tblGrid>
                <a:gridCol w="3002478">
                  <a:extLst>
                    <a:ext uri="{9D8B030D-6E8A-4147-A177-3AD203B41FA5}">
                      <a16:colId xmlns:a16="http://schemas.microsoft.com/office/drawing/2014/main" val="3726638772"/>
                    </a:ext>
                  </a:extLst>
                </a:gridCol>
                <a:gridCol w="8275122">
                  <a:extLst>
                    <a:ext uri="{9D8B030D-6E8A-4147-A177-3AD203B41FA5}">
                      <a16:colId xmlns:a16="http://schemas.microsoft.com/office/drawing/2014/main" val="1520400049"/>
                    </a:ext>
                  </a:extLst>
                </a:gridCol>
                <a:gridCol w="5638800">
                  <a:extLst>
                    <a:ext uri="{9D8B030D-6E8A-4147-A177-3AD203B41FA5}">
                      <a16:colId xmlns:a16="http://schemas.microsoft.com/office/drawing/2014/main" val="357503318"/>
                    </a:ext>
                  </a:extLst>
                </a:gridCol>
              </a:tblGrid>
              <a:tr h="266829">
                <a:tc>
                  <a:txBody>
                    <a:bodyPr/>
                    <a:lstStyle/>
                    <a:p>
                      <a:pPr marL="0" marR="0" algn="ctr">
                        <a:lnSpc>
                          <a:spcPct val="115000"/>
                        </a:lnSpc>
                      </a:pPr>
                      <a:r>
                        <a:rPr lang="en-US" sz="2000" dirty="0">
                          <a:effectLst/>
                        </a:rPr>
                        <a:t>Step</a:t>
                      </a:r>
                      <a:endParaRPr lang="en-US" sz="20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gn="ctr">
                        <a:lnSpc>
                          <a:spcPct val="115000"/>
                        </a:lnSpc>
                      </a:pPr>
                      <a:r>
                        <a:rPr lang="en-US" sz="2000">
                          <a:effectLst/>
                        </a:rPr>
                        <a:t>Action</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gn="ctr">
                        <a:lnSpc>
                          <a:spcPct val="115000"/>
                        </a:lnSpc>
                      </a:pPr>
                      <a:r>
                        <a:rPr lang="en-US" sz="2000">
                          <a:effectLst/>
                        </a:rPr>
                        <a:t>Outcome</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3490217893"/>
                  </a:ext>
                </a:extLst>
              </a:tr>
              <a:tr h="1569616">
                <a:tc>
                  <a:txBody>
                    <a:bodyPr/>
                    <a:lstStyle/>
                    <a:p>
                      <a:pPr marL="0" marR="0">
                        <a:lnSpc>
                          <a:spcPct val="115000"/>
                        </a:lnSpc>
                      </a:pPr>
                      <a:r>
                        <a:rPr lang="en-US" sz="2000" dirty="0">
                          <a:effectLst/>
                        </a:rPr>
                        <a:t>1. Establish a Sense of Urgency</a:t>
                      </a:r>
                      <a:endParaRPr lang="en-US" sz="20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dirty="0">
                          <a:effectLst/>
                        </a:rPr>
                        <a:t>We must address critical issues such as high cancellation rates, driver unavailability, revenue leakage, and declining customer sentiment. These challenges directly impact our revenue and reputation.</a:t>
                      </a:r>
                      <a:endParaRPr lang="en-US" sz="20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Creates momentum across teams by making it clear why implementing a BI solution is critical right now.</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4212365312"/>
                  </a:ext>
                </a:extLst>
              </a:tr>
              <a:tr h="1048502">
                <a:tc>
                  <a:txBody>
                    <a:bodyPr/>
                    <a:lstStyle/>
                    <a:p>
                      <a:pPr marL="0" marR="0">
                        <a:lnSpc>
                          <a:spcPct val="115000"/>
                        </a:lnSpc>
                      </a:pPr>
                      <a:r>
                        <a:rPr lang="en-US" sz="2000">
                          <a:effectLst/>
                        </a:rPr>
                        <a:t>2. Form a Powerful Guiding Coalition</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dirty="0">
                          <a:effectLst/>
                        </a:rPr>
                        <a:t>We will build a cross-functional team with key stakeholders from operations, customer service, finance, marketing, and BI specialists.</a:t>
                      </a:r>
                      <a:endParaRPr lang="en-US" sz="20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dirty="0">
                          <a:effectLst/>
                        </a:rPr>
                        <a:t>Ensures everyone is aligned, engaged, and committed to the success of the BI solution.</a:t>
                      </a:r>
                      <a:endParaRPr lang="en-US" sz="20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1836733362"/>
                  </a:ext>
                </a:extLst>
              </a:tr>
              <a:tr h="1048502">
                <a:tc>
                  <a:txBody>
                    <a:bodyPr/>
                    <a:lstStyle/>
                    <a:p>
                      <a:pPr marL="0" marR="0">
                        <a:lnSpc>
                          <a:spcPct val="115000"/>
                        </a:lnSpc>
                      </a:pPr>
                      <a:r>
                        <a:rPr lang="en-US" sz="2000">
                          <a:effectLst/>
                        </a:rPr>
                        <a:t>3. Create a Vision for Change</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dirty="0">
                          <a:effectLst/>
                        </a:rPr>
                        <a:t>Together, we’ll define a clear vision for how BI will optimize operations, enhance customer satisfaction, and drive revenue growth through data-driven insights.</a:t>
                      </a:r>
                      <a:endParaRPr lang="en-US" sz="20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Provides us with a shared goal and ensures everyone understands how BI supports our success.</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3992091520"/>
                  </a:ext>
                </a:extLst>
              </a:tr>
              <a:tr h="1048502">
                <a:tc>
                  <a:txBody>
                    <a:bodyPr/>
                    <a:lstStyle/>
                    <a:p>
                      <a:pPr marL="0" marR="0">
                        <a:lnSpc>
                          <a:spcPct val="115000"/>
                        </a:lnSpc>
                      </a:pPr>
                      <a:r>
                        <a:rPr lang="en-US" sz="2000">
                          <a:effectLst/>
                        </a:rPr>
                        <a:t>4. Communicate the Vision</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We’ll use presentations, workshops, and success stories to show how BI dashboards and analytics can solve our operational challenges.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Gains alignment and excitement from all levels of the organization about our BI transformation.</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1692276038"/>
                  </a:ext>
                </a:extLst>
              </a:tr>
              <a:tr h="1048502">
                <a:tc>
                  <a:txBody>
                    <a:bodyPr/>
                    <a:lstStyle/>
                    <a:p>
                      <a:pPr marL="0" marR="0">
                        <a:lnSpc>
                          <a:spcPct val="115000"/>
                        </a:lnSpc>
                      </a:pPr>
                      <a:r>
                        <a:rPr lang="en-US" sz="2000">
                          <a:effectLst/>
                        </a:rPr>
                        <a:t>5. Empower Others to Act on the Vision</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By providing hands-on training and resources, we’ll ensure that our managers and teams can effectively use dashboards and interpret analytics results.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Empowers our teams to make faster, smarter decisions with confidence.</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117860314"/>
                  </a:ext>
                </a:extLst>
              </a:tr>
              <a:tr h="1048502">
                <a:tc>
                  <a:txBody>
                    <a:bodyPr/>
                    <a:lstStyle/>
                    <a:p>
                      <a:pPr marL="0" marR="0">
                        <a:lnSpc>
                          <a:spcPct val="115000"/>
                        </a:lnSpc>
                      </a:pPr>
                      <a:r>
                        <a:rPr lang="en-US" sz="2000">
                          <a:effectLst/>
                        </a:rPr>
                        <a:t>6. Create Short-Term Wins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Our first win will come from the Airport-City Trips Dashboard, which will immediately improve driver allocation and reduce cancellations.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Builds trust and confidence in the BI solution by demonstrating early successes.</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493811196"/>
                  </a:ext>
                </a:extLst>
              </a:tr>
              <a:tr h="1048502">
                <a:tc>
                  <a:txBody>
                    <a:bodyPr/>
                    <a:lstStyle/>
                    <a:p>
                      <a:pPr marL="0" marR="0">
                        <a:lnSpc>
                          <a:spcPct val="115000"/>
                        </a:lnSpc>
                      </a:pPr>
                      <a:r>
                        <a:rPr lang="en-US" sz="2000">
                          <a:effectLst/>
                        </a:rPr>
                        <a:t>7. Consolidate Gains and Produce More Change</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We’ll expand the solution to include the Operational Performance Dashboard and Social Media Analytics to address additional needs.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Reinforces the BI solution as a valuable tool for both operational and strategic decision-making.</a:t>
                      </a:r>
                      <a:endParaRPr lang="en-US" sz="200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2199627107"/>
                  </a:ext>
                </a:extLst>
              </a:tr>
              <a:tr h="787944">
                <a:tc>
                  <a:txBody>
                    <a:bodyPr/>
                    <a:lstStyle/>
                    <a:p>
                      <a:pPr marL="0" marR="0">
                        <a:lnSpc>
                          <a:spcPct val="115000"/>
                        </a:lnSpc>
                      </a:pPr>
                      <a:r>
                        <a:rPr lang="en-US" sz="2000">
                          <a:effectLst/>
                        </a:rPr>
                        <a:t>8. Anchor the Changes in Organizational Culture</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a:effectLst/>
                        </a:rPr>
                        <a:t>We’ll embed BI-driven insights into our daily operations, performance reviews, and strategic planning processes.</a:t>
                      </a:r>
                      <a:endParaRPr lang="en-US" sz="20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000" dirty="0">
                          <a:effectLst/>
                        </a:rPr>
                        <a:t>Makes BI a natural and integral part of how we operate and make decisions.</a:t>
                      </a:r>
                      <a:endParaRPr lang="en-US" sz="20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1149025749"/>
                  </a:ext>
                </a:extLst>
              </a:tr>
            </a:tbl>
          </a:graphicData>
        </a:graphic>
      </p:graphicFrame>
    </p:spTree>
    <p:extLst>
      <p:ext uri="{BB962C8B-B14F-4D97-AF65-F5344CB8AC3E}">
        <p14:creationId xmlns:p14="http://schemas.microsoft.com/office/powerpoint/2010/main" val="401163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463247" y="0"/>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796325" y="452370"/>
            <a:ext cx="15998763" cy="620811"/>
          </a:xfrm>
          <a:prstGeom prst="rect">
            <a:avLst/>
          </a:prstGeom>
        </p:spPr>
        <p:txBody>
          <a:bodyPr lIns="0" tIns="0" rIns="0" bIns="0" rtlCol="0" anchor="t">
            <a:spAutoFit/>
          </a:bodyPr>
          <a:lstStyle/>
          <a:p>
            <a:pPr algn="l">
              <a:lnSpc>
                <a:spcPts val="4611"/>
              </a:lnSpc>
            </a:pPr>
            <a:r>
              <a:rPr lang="en-US" sz="5400" b="1" dirty="0"/>
              <a:t>Kotter’s Eight Steps (brief) for Implementing BI Solution</a:t>
            </a:r>
            <a:endParaRPr lang="en-US" sz="4803" b="1" dirty="0">
              <a:solidFill>
                <a:srgbClr val="262626"/>
              </a:solidFill>
              <a:latin typeface="Times New Roman Bold"/>
              <a:ea typeface="Times New Roman Bold"/>
              <a:cs typeface="Times New Roman Bold"/>
              <a:sym typeface="Times New Roman Bold"/>
            </a:endParaRPr>
          </a:p>
        </p:txBody>
      </p:sp>
      <p:sp>
        <p:nvSpPr>
          <p:cNvPr id="10" name="TextBox 8">
            <a:extLst>
              <a:ext uri="{FF2B5EF4-FFF2-40B4-BE49-F238E27FC236}">
                <a16:creationId xmlns:a16="http://schemas.microsoft.com/office/drawing/2014/main" id="{5D2A69A2-A42D-1F55-6538-699BFEC8CE59}"/>
              </a:ext>
            </a:extLst>
          </p:cNvPr>
          <p:cNvSpPr txBox="1"/>
          <p:nvPr/>
        </p:nvSpPr>
        <p:spPr>
          <a:xfrm>
            <a:off x="570738" y="1510192"/>
            <a:ext cx="17099139" cy="363369"/>
          </a:xfrm>
          <a:prstGeom prst="rect">
            <a:avLst/>
          </a:prstGeom>
        </p:spPr>
        <p:txBody>
          <a:bodyPr wrap="square" lIns="0" tIns="0" rIns="0" bIns="0" rtlCol="0" anchor="t">
            <a:spAutoFit/>
          </a:bodyPr>
          <a:lstStyle/>
          <a:p>
            <a:pPr algn="l">
              <a:lnSpc>
                <a:spcPts val="3170"/>
              </a:lnSpc>
            </a:pPr>
            <a:r>
              <a:rPr lang="en-US" sz="2401" spc="-11" dirty="0">
                <a:solidFill>
                  <a:srgbClr val="595959"/>
                </a:solidFill>
                <a:latin typeface="Evolventa"/>
                <a:ea typeface="Evolventa"/>
                <a:cs typeface="Evolventa"/>
                <a:sym typeface="Evolventa"/>
              </a:rPr>
              <a:t>1</a:t>
            </a:r>
            <a:endParaRPr lang="en-US" sz="2401" spc="-11" dirty="0">
              <a:solidFill>
                <a:srgbClr val="262626"/>
              </a:solidFill>
              <a:latin typeface="Evolventa"/>
              <a:ea typeface="Evolventa"/>
              <a:cs typeface="Evolventa"/>
              <a:sym typeface="Evolventa"/>
            </a:endParaRPr>
          </a:p>
        </p:txBody>
      </p:sp>
      <p:graphicFrame>
        <p:nvGraphicFramePr>
          <p:cNvPr id="11" name="Table 10">
            <a:extLst>
              <a:ext uri="{FF2B5EF4-FFF2-40B4-BE49-F238E27FC236}">
                <a16:creationId xmlns:a16="http://schemas.microsoft.com/office/drawing/2014/main" id="{A5D45630-1456-2F3D-522F-5818FE64A518}"/>
              </a:ext>
            </a:extLst>
          </p:cNvPr>
          <p:cNvGraphicFramePr>
            <a:graphicFrameLocks noGrp="1"/>
          </p:cNvGraphicFramePr>
          <p:nvPr>
            <p:extLst>
              <p:ext uri="{D42A27DB-BD31-4B8C-83A1-F6EECF244321}">
                <p14:modId xmlns:p14="http://schemas.microsoft.com/office/powerpoint/2010/main" val="3035336730"/>
              </p:ext>
            </p:extLst>
          </p:nvPr>
        </p:nvGraphicFramePr>
        <p:xfrm>
          <a:off x="3223313" y="1292418"/>
          <a:ext cx="12926892" cy="8826244"/>
        </p:xfrm>
        <a:graphic>
          <a:graphicData uri="http://schemas.openxmlformats.org/drawingml/2006/table">
            <a:tbl>
              <a:tblPr firstRow="1" firstCol="1" bandRow="1">
                <a:tableStyleId>{793D81CF-94F2-401A-BA57-92F5A7B2D0C5}</a:tableStyleId>
              </a:tblPr>
              <a:tblGrid>
                <a:gridCol w="3206451">
                  <a:extLst>
                    <a:ext uri="{9D8B030D-6E8A-4147-A177-3AD203B41FA5}">
                      <a16:colId xmlns:a16="http://schemas.microsoft.com/office/drawing/2014/main" val="307733158"/>
                    </a:ext>
                  </a:extLst>
                </a:gridCol>
                <a:gridCol w="9720441">
                  <a:extLst>
                    <a:ext uri="{9D8B030D-6E8A-4147-A177-3AD203B41FA5}">
                      <a16:colId xmlns:a16="http://schemas.microsoft.com/office/drawing/2014/main" val="3993307490"/>
                    </a:ext>
                  </a:extLst>
                </a:gridCol>
              </a:tblGrid>
              <a:tr h="256150">
                <a:tc>
                  <a:txBody>
                    <a:bodyPr/>
                    <a:lstStyle/>
                    <a:p>
                      <a:pPr marL="0" marR="0" algn="ctr">
                        <a:lnSpc>
                          <a:spcPct val="115000"/>
                        </a:lnSpc>
                      </a:pPr>
                      <a:r>
                        <a:rPr lang="en-US" sz="2400" dirty="0">
                          <a:effectLst/>
                        </a:rPr>
                        <a:t>Step</a:t>
                      </a:r>
                      <a:endParaRPr lang="en-US" sz="24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gn="ctr">
                        <a:lnSpc>
                          <a:spcPct val="115000"/>
                        </a:lnSpc>
                      </a:pPr>
                      <a:r>
                        <a:rPr lang="en-US" sz="2400" dirty="0">
                          <a:effectLst/>
                        </a:rPr>
                        <a:t>Brief Action</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4089426181"/>
                  </a:ext>
                </a:extLst>
              </a:tr>
              <a:tr h="1506792">
                <a:tc>
                  <a:txBody>
                    <a:bodyPr/>
                    <a:lstStyle/>
                    <a:p>
                      <a:r>
                        <a:rPr lang="en-US" sz="2400" dirty="0"/>
                        <a:t>1. Integrate BI into daily operations, strategy, and performance reviews.</a:t>
                      </a:r>
                    </a:p>
                  </a:txBody>
                  <a:tcPr anchor="ctr"/>
                </a:tc>
                <a:tc>
                  <a:txBody>
                    <a:bodyPr/>
                    <a:lstStyle/>
                    <a:p>
                      <a:pPr marL="0" marR="0">
                        <a:lnSpc>
                          <a:spcPct val="115000"/>
                        </a:lnSpc>
                      </a:pPr>
                      <a:r>
                        <a:rPr lang="en-US" sz="2400" dirty="0"/>
                        <a:t>Address high cancellations, driver unavailability, and revenue loss to highlight the need for BI.</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557356301"/>
                  </a:ext>
                </a:extLst>
              </a:tr>
              <a:tr h="1006535">
                <a:tc>
                  <a:txBody>
                    <a:bodyPr/>
                    <a:lstStyle/>
                    <a:p>
                      <a:pPr marL="0" marR="0">
                        <a:lnSpc>
                          <a:spcPct val="115000"/>
                        </a:lnSpc>
                      </a:pPr>
                      <a:r>
                        <a:rPr lang="en-US" sz="2400" dirty="0">
                          <a:effectLst/>
                        </a:rPr>
                        <a:t>2. Form a Powerful Guiding Coalition</a:t>
                      </a:r>
                      <a:endParaRPr lang="en-US" sz="24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400" dirty="0"/>
                        <a:t>Build a team from operations, marketing, finance, and BI experts to drive implementation.</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4117722043"/>
                  </a:ext>
                </a:extLst>
              </a:tr>
              <a:tr h="1006535">
                <a:tc>
                  <a:txBody>
                    <a:bodyPr/>
                    <a:lstStyle/>
                    <a:p>
                      <a:pPr marL="0" marR="0">
                        <a:lnSpc>
                          <a:spcPct val="115000"/>
                        </a:lnSpc>
                      </a:pPr>
                      <a:r>
                        <a:rPr lang="en-US" sz="2400" dirty="0">
                          <a:effectLst/>
                        </a:rPr>
                        <a:t>3. Create a Vision for Change</a:t>
                      </a:r>
                      <a:endParaRPr lang="en-US" sz="2400" dirty="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400" dirty="0"/>
                        <a:t>Define how BI improves operations, enhances customer satisfaction, and grows revenue.</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3953677091"/>
                  </a:ext>
                </a:extLst>
              </a:tr>
              <a:tr h="1006535">
                <a:tc>
                  <a:txBody>
                    <a:bodyPr/>
                    <a:lstStyle/>
                    <a:p>
                      <a:pPr marL="0" marR="0">
                        <a:lnSpc>
                          <a:spcPct val="115000"/>
                        </a:lnSpc>
                      </a:pPr>
                      <a:r>
                        <a:rPr lang="en-US" sz="2400">
                          <a:effectLst/>
                        </a:rPr>
                        <a:t>4. Communicate the Vision</a:t>
                      </a:r>
                      <a:endParaRPr lang="en-US" sz="24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400" dirty="0"/>
                        <a:t>Use workshops and presentations to demonstrate BI’s value and align stakeholders.</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2834736966"/>
                  </a:ext>
                </a:extLst>
              </a:tr>
              <a:tr h="1006535">
                <a:tc>
                  <a:txBody>
                    <a:bodyPr/>
                    <a:lstStyle/>
                    <a:p>
                      <a:pPr marL="0" marR="0">
                        <a:lnSpc>
                          <a:spcPct val="115000"/>
                        </a:lnSpc>
                      </a:pPr>
                      <a:r>
                        <a:rPr lang="en-US" sz="2400">
                          <a:effectLst/>
                        </a:rPr>
                        <a:t>5. Empower Others to Act on the Vision</a:t>
                      </a:r>
                      <a:endParaRPr lang="en-US" sz="2400">
                        <a:effectLst/>
                        <a:latin typeface="Arial" panose="020B0604020202020204" pitchFamily="34" charset="0"/>
                        <a:ea typeface="Arial" panose="020B0604020202020204" pitchFamily="34" charset="0"/>
                      </a:endParaRPr>
                    </a:p>
                  </a:txBody>
                  <a:tcPr marL="6196" marR="6196" marT="6196" marB="6196" anchor="ctr"/>
                </a:tc>
                <a:tc>
                  <a:txBody>
                    <a:bodyPr/>
                    <a:lstStyle/>
                    <a:p>
                      <a:r>
                        <a:rPr lang="en-US" sz="2400" dirty="0"/>
                        <a:t>Train teams to use dashboards and analytics for better decision-making.</a:t>
                      </a:r>
                    </a:p>
                  </a:txBody>
                  <a:tcPr anchor="ctr"/>
                </a:tc>
                <a:extLst>
                  <a:ext uri="{0D108BD9-81ED-4DB2-BD59-A6C34878D82A}">
                    <a16:rowId xmlns:a16="http://schemas.microsoft.com/office/drawing/2014/main" val="293624799"/>
                  </a:ext>
                </a:extLst>
              </a:tr>
              <a:tr h="1006535">
                <a:tc>
                  <a:txBody>
                    <a:bodyPr/>
                    <a:lstStyle/>
                    <a:p>
                      <a:pPr marL="0" marR="0">
                        <a:lnSpc>
                          <a:spcPct val="115000"/>
                        </a:lnSpc>
                      </a:pPr>
                      <a:r>
                        <a:rPr lang="en-US" sz="2400">
                          <a:effectLst/>
                        </a:rPr>
                        <a:t>6. Create Short-Term Wins</a:t>
                      </a:r>
                      <a:endParaRPr lang="en-US" sz="24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400" dirty="0"/>
                        <a:t>Deploy the Airport-City Trips Dashboard to show immediate operational improvements.</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1541520145"/>
                  </a:ext>
                </a:extLst>
              </a:tr>
              <a:tr h="1006535">
                <a:tc>
                  <a:txBody>
                    <a:bodyPr/>
                    <a:lstStyle/>
                    <a:p>
                      <a:pPr marL="0" marR="0">
                        <a:lnSpc>
                          <a:spcPct val="115000"/>
                        </a:lnSpc>
                      </a:pPr>
                      <a:r>
                        <a:rPr lang="en-US" sz="2400">
                          <a:effectLst/>
                        </a:rPr>
                        <a:t>7. Consolidate Gains and Produce More Change</a:t>
                      </a:r>
                      <a:endParaRPr lang="en-US" sz="2400">
                        <a:effectLst/>
                        <a:latin typeface="Arial" panose="020B0604020202020204" pitchFamily="34" charset="0"/>
                        <a:ea typeface="Arial" panose="020B0604020202020204" pitchFamily="34" charset="0"/>
                      </a:endParaRPr>
                    </a:p>
                  </a:txBody>
                  <a:tcPr marL="6196" marR="6196" marT="6196" marB="6196" anchor="ctr"/>
                </a:tc>
                <a:tc>
                  <a:txBody>
                    <a:bodyPr/>
                    <a:lstStyle/>
                    <a:p>
                      <a:pPr marL="0" marR="0">
                        <a:lnSpc>
                          <a:spcPct val="115000"/>
                        </a:lnSpc>
                      </a:pPr>
                      <a:r>
                        <a:rPr lang="en-US" sz="2400" dirty="0"/>
                        <a:t>Expand BI to include the Operational Performance Dashboard and Social Media Analytics.</a:t>
                      </a:r>
                      <a:endParaRPr lang="en-US" sz="2400" dirty="0">
                        <a:effectLst/>
                        <a:latin typeface="Arial" panose="020B0604020202020204" pitchFamily="34" charset="0"/>
                        <a:ea typeface="Arial" panose="020B0604020202020204" pitchFamily="34" charset="0"/>
                      </a:endParaRPr>
                    </a:p>
                  </a:txBody>
                  <a:tcPr marL="6196" marR="6196" marT="6196" marB="6196" anchor="ctr"/>
                </a:tc>
                <a:extLst>
                  <a:ext uri="{0D108BD9-81ED-4DB2-BD59-A6C34878D82A}">
                    <a16:rowId xmlns:a16="http://schemas.microsoft.com/office/drawing/2014/main" val="991691293"/>
                  </a:ext>
                </a:extLst>
              </a:tr>
              <a:tr h="698976">
                <a:tc>
                  <a:txBody>
                    <a:bodyPr/>
                    <a:lstStyle/>
                    <a:p>
                      <a:pPr marL="0" marR="0">
                        <a:lnSpc>
                          <a:spcPct val="115000"/>
                        </a:lnSpc>
                      </a:pPr>
                      <a:r>
                        <a:rPr lang="en-US" sz="2400" dirty="0">
                          <a:effectLst/>
                        </a:rPr>
                        <a:t>8. Anchor the Changes in Organizational Culture</a:t>
                      </a:r>
                      <a:endParaRPr lang="en-US" sz="2400" dirty="0">
                        <a:effectLst/>
                        <a:latin typeface="Arial" panose="020B0604020202020204" pitchFamily="34" charset="0"/>
                        <a:ea typeface="Arial" panose="020B0604020202020204" pitchFamily="34" charset="0"/>
                      </a:endParaRPr>
                    </a:p>
                  </a:txBody>
                  <a:tcPr marL="6196" marR="6196" marT="6196" marB="6196" anchor="ctr"/>
                </a:tc>
                <a:tc>
                  <a:txBody>
                    <a:bodyPr/>
                    <a:lstStyle/>
                    <a:p>
                      <a:r>
                        <a:rPr lang="en-US" sz="2400" dirty="0"/>
                        <a:t>Integrate BI into daily operations, strategy, and performance reviews.</a:t>
                      </a:r>
                    </a:p>
                  </a:txBody>
                  <a:tcPr anchor="ctr"/>
                </a:tc>
                <a:extLst>
                  <a:ext uri="{0D108BD9-81ED-4DB2-BD59-A6C34878D82A}">
                    <a16:rowId xmlns:a16="http://schemas.microsoft.com/office/drawing/2014/main" val="3975805818"/>
                  </a:ext>
                </a:extLst>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83E3A-8A69-AA7D-3C5B-09E8CE31A1C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837AA2A-8312-9CC1-5F17-703DBBA3713E}"/>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5D533248-396F-8DA5-1DDE-349BC55C07C1}"/>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B4E7667E-CAB7-2DB7-B22E-AA32C7373E83}"/>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2FEFFA8-CADE-F167-EC50-5F4EA14495BB}"/>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A74C1AE-57DB-0ED8-8992-AD4962A5EC71}"/>
              </a:ext>
            </a:extLst>
          </p:cNvPr>
          <p:cNvSpPr/>
          <p:nvPr/>
        </p:nvSpPr>
        <p:spPr>
          <a:xfrm>
            <a:off x="16229075" y="0"/>
            <a:ext cx="2608087"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06F584C-38AA-4BB7-8E47-975962F0228A}"/>
              </a:ext>
            </a:extLst>
          </p:cNvPr>
          <p:cNvSpPr txBox="1"/>
          <p:nvPr/>
        </p:nvSpPr>
        <p:spPr>
          <a:xfrm>
            <a:off x="144573" y="490173"/>
            <a:ext cx="15998763" cy="620811"/>
          </a:xfrm>
          <a:prstGeom prst="rect">
            <a:avLst/>
          </a:prstGeom>
        </p:spPr>
        <p:txBody>
          <a:bodyPr lIns="0" tIns="0" rIns="0" bIns="0" rtlCol="0" anchor="t">
            <a:spAutoFit/>
          </a:bodyPr>
          <a:lstStyle/>
          <a:p>
            <a:pPr algn="ctr">
              <a:lnSpc>
                <a:spcPts val="4611"/>
              </a:lnSpc>
            </a:pPr>
            <a:r>
              <a:rPr lang="en-US" sz="5400" b="1" dirty="0"/>
              <a:t>BI Framework</a:t>
            </a:r>
            <a:endParaRPr lang="en-US" sz="4803" b="1" dirty="0">
              <a:solidFill>
                <a:srgbClr val="262626"/>
              </a:solidFill>
              <a:latin typeface="Times New Roman Bold"/>
              <a:ea typeface="Times New Roman Bold"/>
              <a:cs typeface="Times New Roman Bold"/>
              <a:sym typeface="Times New Roman Bold"/>
            </a:endParaRPr>
          </a:p>
        </p:txBody>
      </p:sp>
      <p:pic>
        <p:nvPicPr>
          <p:cNvPr id="9" name="Picture 8" descr="A diagram of data processing&#10;&#10;Description automatically generated">
            <a:extLst>
              <a:ext uri="{FF2B5EF4-FFF2-40B4-BE49-F238E27FC236}">
                <a16:creationId xmlns:a16="http://schemas.microsoft.com/office/drawing/2014/main" id="{B0029A10-D8B0-543D-9F64-2BC38BB6DE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123" y="1467786"/>
            <a:ext cx="15439475" cy="8419696"/>
          </a:xfrm>
          <a:prstGeom prst="rect">
            <a:avLst/>
          </a:prstGeom>
        </p:spPr>
      </p:pic>
    </p:spTree>
    <p:extLst>
      <p:ext uri="{BB962C8B-B14F-4D97-AF65-F5344CB8AC3E}">
        <p14:creationId xmlns:p14="http://schemas.microsoft.com/office/powerpoint/2010/main" val="2129459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2923615" y="-33024"/>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03200" y="2629752"/>
            <a:ext cx="15725325" cy="4776567"/>
          </a:xfrm>
          <a:custGeom>
            <a:avLst/>
            <a:gdLst/>
            <a:ahLst/>
            <a:cxnLst/>
            <a:rect l="l" t="t" r="r" b="b"/>
            <a:pathLst>
              <a:path w="15725325" h="4776567">
                <a:moveTo>
                  <a:pt x="0" y="0"/>
                </a:moveTo>
                <a:lnTo>
                  <a:pt x="15725325" y="0"/>
                </a:lnTo>
                <a:lnTo>
                  <a:pt x="15725325" y="4776567"/>
                </a:lnTo>
                <a:lnTo>
                  <a:pt x="0" y="47765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8" name="TextBox 8"/>
          <p:cNvSpPr txBox="1"/>
          <p:nvPr/>
        </p:nvSpPr>
        <p:spPr>
          <a:xfrm>
            <a:off x="1031946" y="2787174"/>
            <a:ext cx="3323343" cy="1782539"/>
          </a:xfrm>
          <a:prstGeom prst="rect">
            <a:avLst/>
          </a:prstGeom>
        </p:spPr>
        <p:txBody>
          <a:bodyPr wrap="square" lIns="0" tIns="0" rIns="0" bIns="0" rtlCol="0" anchor="t">
            <a:spAutoFit/>
          </a:bodyPr>
          <a:lstStyle/>
          <a:p>
            <a:pPr algn="l">
              <a:lnSpc>
                <a:spcPts val="4755"/>
              </a:lnSpc>
            </a:pPr>
            <a:r>
              <a:rPr lang="en-US" sz="3602" b="1" spc="-17" dirty="0">
                <a:solidFill>
                  <a:srgbClr val="262626"/>
                </a:solidFill>
                <a:latin typeface="Evolventa Bold"/>
                <a:ea typeface="Evolventa Bold"/>
                <a:cs typeface="Evolventa Bold"/>
                <a:sym typeface="Evolventa Bold"/>
              </a:rPr>
              <a:t>Project Overview</a:t>
            </a:r>
          </a:p>
          <a:p>
            <a:pPr algn="l">
              <a:lnSpc>
                <a:spcPts val="4323"/>
              </a:lnSpc>
            </a:pPr>
            <a:endParaRPr lang="en-US" sz="3602" b="1" spc="-17" dirty="0">
              <a:solidFill>
                <a:srgbClr val="262626"/>
              </a:solidFill>
              <a:latin typeface="Evolventa Bold"/>
              <a:ea typeface="Evolventa Bold"/>
              <a:cs typeface="Evolventa Bold"/>
              <a:sym typeface="Evolventa Bold"/>
            </a:endParaRPr>
          </a:p>
        </p:txBody>
      </p:sp>
      <p:sp>
        <p:nvSpPr>
          <p:cNvPr id="9" name="TextBox 9"/>
          <p:cNvSpPr txBox="1"/>
          <p:nvPr/>
        </p:nvSpPr>
        <p:spPr>
          <a:xfrm>
            <a:off x="3429000" y="6037298"/>
            <a:ext cx="2883910" cy="1782539"/>
          </a:xfrm>
          <a:prstGeom prst="rect">
            <a:avLst/>
          </a:prstGeom>
        </p:spPr>
        <p:txBody>
          <a:bodyPr lIns="0" tIns="0" rIns="0" bIns="0" rtlCol="0" anchor="t">
            <a:spAutoFit/>
          </a:bodyPr>
          <a:lstStyle/>
          <a:p>
            <a:pPr algn="l">
              <a:lnSpc>
                <a:spcPts val="4755"/>
              </a:lnSpc>
            </a:pPr>
            <a:r>
              <a:rPr lang="en-US" sz="3602" b="1" spc="-17" dirty="0">
                <a:solidFill>
                  <a:srgbClr val="262626"/>
                </a:solidFill>
                <a:latin typeface="Evolventa Bold"/>
                <a:ea typeface="Evolventa Bold"/>
                <a:cs typeface="Evolventa Bold"/>
                <a:sym typeface="Evolventa Bold"/>
              </a:rPr>
              <a:t>Proposed BI Solution</a:t>
            </a:r>
          </a:p>
          <a:p>
            <a:pPr algn="l">
              <a:lnSpc>
                <a:spcPts val="4323"/>
              </a:lnSpc>
            </a:pPr>
            <a:endParaRPr lang="en-US" sz="3602" b="1" spc="-17" dirty="0">
              <a:solidFill>
                <a:srgbClr val="262626"/>
              </a:solidFill>
              <a:latin typeface="Evolventa Bold"/>
              <a:ea typeface="Evolventa Bold"/>
              <a:cs typeface="Evolventa Bold"/>
              <a:sym typeface="Evolventa Bold"/>
            </a:endParaRPr>
          </a:p>
        </p:txBody>
      </p:sp>
      <p:sp>
        <p:nvSpPr>
          <p:cNvPr id="10" name="TextBox 10"/>
          <p:cNvSpPr txBox="1"/>
          <p:nvPr/>
        </p:nvSpPr>
        <p:spPr>
          <a:xfrm>
            <a:off x="7043707" y="2745408"/>
            <a:ext cx="2910521" cy="2398092"/>
          </a:xfrm>
          <a:prstGeom prst="rect">
            <a:avLst/>
          </a:prstGeom>
        </p:spPr>
        <p:txBody>
          <a:bodyPr lIns="0" tIns="0" rIns="0" bIns="0" rtlCol="0" anchor="t">
            <a:spAutoFit/>
          </a:bodyPr>
          <a:lstStyle/>
          <a:p>
            <a:pPr algn="l">
              <a:lnSpc>
                <a:spcPts val="4755"/>
              </a:lnSpc>
            </a:pPr>
            <a:r>
              <a:rPr lang="en-US" sz="3602" b="1" spc="-17" dirty="0">
                <a:solidFill>
                  <a:srgbClr val="262626"/>
                </a:solidFill>
                <a:latin typeface="Evolventa Bold"/>
                <a:ea typeface="Evolventa Bold"/>
                <a:cs typeface="Evolventa Bold"/>
                <a:sym typeface="Evolventa Bold"/>
              </a:rPr>
              <a:t>Three Use Cases / Prototypes</a:t>
            </a:r>
          </a:p>
          <a:p>
            <a:pPr algn="l">
              <a:lnSpc>
                <a:spcPts val="4323"/>
              </a:lnSpc>
            </a:pPr>
            <a:endParaRPr lang="en-US" sz="3602" b="1" spc="-17" dirty="0">
              <a:solidFill>
                <a:srgbClr val="262626"/>
              </a:solidFill>
              <a:latin typeface="Evolventa Bold"/>
              <a:ea typeface="Evolventa Bold"/>
              <a:cs typeface="Evolventa Bold"/>
              <a:sym typeface="Evolventa Bold"/>
            </a:endParaRPr>
          </a:p>
        </p:txBody>
      </p:sp>
      <p:sp>
        <p:nvSpPr>
          <p:cNvPr id="11" name="TextBox 11"/>
          <p:cNvSpPr txBox="1"/>
          <p:nvPr/>
        </p:nvSpPr>
        <p:spPr>
          <a:xfrm>
            <a:off x="5808109" y="653007"/>
            <a:ext cx="7773058" cy="824114"/>
          </a:xfrm>
          <a:prstGeom prst="rect">
            <a:avLst/>
          </a:prstGeom>
        </p:spPr>
        <p:txBody>
          <a:bodyPr lIns="0" tIns="0" rIns="0" bIns="0" rtlCol="0" anchor="t">
            <a:spAutoFit/>
          </a:bodyPr>
          <a:lstStyle/>
          <a:p>
            <a:pPr algn="l">
              <a:lnSpc>
                <a:spcPts val="4611"/>
              </a:lnSpc>
            </a:pPr>
            <a:r>
              <a:rPr lang="en-US" sz="4803" b="1" spc="-23" dirty="0">
                <a:solidFill>
                  <a:srgbClr val="262626"/>
                </a:solidFill>
                <a:latin typeface="Evolventa Bold"/>
                <a:ea typeface="Evolventa Bold"/>
                <a:cs typeface="Evolventa Bold"/>
                <a:sym typeface="Evolventa Bold"/>
              </a:rPr>
              <a:t>Presentation Roadmap</a:t>
            </a:r>
          </a:p>
        </p:txBody>
      </p:sp>
      <p:sp>
        <p:nvSpPr>
          <p:cNvPr id="12" name="TextBox 12"/>
          <p:cNvSpPr txBox="1"/>
          <p:nvPr/>
        </p:nvSpPr>
        <p:spPr>
          <a:xfrm>
            <a:off x="10067922" y="6383481"/>
            <a:ext cx="3814339" cy="1160639"/>
          </a:xfrm>
          <a:prstGeom prst="rect">
            <a:avLst/>
          </a:prstGeom>
        </p:spPr>
        <p:txBody>
          <a:bodyPr wrap="square" lIns="0" tIns="0" rIns="0" bIns="0" rtlCol="0" anchor="t">
            <a:spAutoFit/>
          </a:bodyPr>
          <a:lstStyle/>
          <a:p>
            <a:pPr algn="l">
              <a:lnSpc>
                <a:spcPts val="4755"/>
              </a:lnSpc>
            </a:pPr>
            <a:r>
              <a:rPr lang="en-US" sz="3602" b="1" spc="-17" dirty="0">
                <a:solidFill>
                  <a:srgbClr val="262626"/>
                </a:solidFill>
                <a:latin typeface="Evolventa Bold"/>
                <a:ea typeface="Evolventa Bold"/>
                <a:cs typeface="Evolventa Bold"/>
                <a:sym typeface="Evolventa Bold"/>
              </a:rPr>
              <a:t>BI Solution Implementation</a:t>
            </a:r>
          </a:p>
        </p:txBody>
      </p:sp>
      <p:sp>
        <p:nvSpPr>
          <p:cNvPr id="13" name="TextBox 13"/>
          <p:cNvSpPr txBox="1"/>
          <p:nvPr/>
        </p:nvSpPr>
        <p:spPr>
          <a:xfrm>
            <a:off x="15132468" y="1902251"/>
            <a:ext cx="2721750" cy="1160639"/>
          </a:xfrm>
          <a:prstGeom prst="rect">
            <a:avLst/>
          </a:prstGeom>
        </p:spPr>
        <p:txBody>
          <a:bodyPr lIns="0" tIns="0" rIns="0" bIns="0" rtlCol="0" anchor="t">
            <a:spAutoFit/>
          </a:bodyPr>
          <a:lstStyle/>
          <a:p>
            <a:pPr algn="ctr">
              <a:lnSpc>
                <a:spcPts val="4755"/>
              </a:lnSpc>
            </a:pPr>
            <a:r>
              <a:rPr lang="en-US" sz="3602" b="1" spc="-17" dirty="0">
                <a:solidFill>
                  <a:srgbClr val="262626"/>
                </a:solidFill>
                <a:latin typeface="Evolventa Bold"/>
                <a:ea typeface="Evolventa Bold"/>
                <a:cs typeface="Evolventa Bold"/>
                <a:sym typeface="Evolventa Bold"/>
              </a:rPr>
              <a:t>Conclusion &amp; Summary</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944600" y="-33024"/>
            <a:ext cx="4352930"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154728" y="342008"/>
            <a:ext cx="13235197" cy="448841"/>
          </a:xfrm>
          <a:prstGeom prst="rect">
            <a:avLst/>
          </a:prstGeom>
        </p:spPr>
        <p:txBody>
          <a:bodyPr lIns="0" tIns="0" rIns="0" bIns="0" rtlCol="0" anchor="t">
            <a:spAutoFit/>
          </a:bodyPr>
          <a:lstStyle/>
          <a:p>
            <a:pPr algn="ctr">
              <a:lnSpc>
                <a:spcPts val="3458"/>
              </a:lnSpc>
            </a:pPr>
            <a:r>
              <a:rPr lang="en-US" sz="4400" b="1" u="sng" spc="-17" dirty="0">
                <a:solidFill>
                  <a:srgbClr val="262626"/>
                </a:solidFill>
                <a:latin typeface="Evolventa Bold"/>
                <a:ea typeface="Evolventa Bold"/>
                <a:cs typeface="Evolventa Bold"/>
                <a:sym typeface="Evolventa Bold"/>
              </a:rPr>
              <a:t>Conclusion &amp; Summary</a:t>
            </a:r>
            <a:endParaRPr lang="en-US" sz="4000" b="1" u="sng" spc="-17" dirty="0">
              <a:solidFill>
                <a:srgbClr val="262626"/>
              </a:solidFill>
              <a:latin typeface="Evolventa Bold"/>
              <a:ea typeface="Evolventa Bold"/>
              <a:cs typeface="Evolventa Bold"/>
              <a:sym typeface="Evolventa Bold"/>
            </a:endParaRPr>
          </a:p>
        </p:txBody>
      </p:sp>
      <p:sp>
        <p:nvSpPr>
          <p:cNvPr id="8" name="TextBox 8"/>
          <p:cNvSpPr txBox="1"/>
          <p:nvPr/>
        </p:nvSpPr>
        <p:spPr>
          <a:xfrm>
            <a:off x="904439" y="1015371"/>
            <a:ext cx="12582961" cy="9055108"/>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r>
              <a:rPr lang="en-US" sz="3600" b="1"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Challenges Addressed</a:t>
            </a:r>
            <a:r>
              <a:rPr lang="en-US" sz="3600"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 Resolved cancellations, driver unavailability, and revenue inefficiencies impacting Uber’s operations.</a:t>
            </a:r>
          </a:p>
          <a:p>
            <a:pPr marL="571500" indent="-571500" algn="just">
              <a:lnSpc>
                <a:spcPct val="150000"/>
              </a:lnSpc>
              <a:buFont typeface="Arial" panose="020B0604020202020204" pitchFamily="34" charset="0"/>
              <a:buChar char="•"/>
            </a:pPr>
            <a:r>
              <a:rPr lang="en-US" sz="3600" b="1"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Solutions Implemented</a:t>
            </a:r>
            <a:r>
              <a:rPr lang="en-US" sz="3600"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 Developed dashboards for cancellations and revenue trends, performed sentiment analysis, and integrated real-time BI processes.</a:t>
            </a:r>
          </a:p>
          <a:p>
            <a:pPr marL="571500" indent="-571500" algn="just">
              <a:lnSpc>
                <a:spcPct val="150000"/>
              </a:lnSpc>
              <a:buFont typeface="Arial" panose="020B0604020202020204" pitchFamily="34" charset="0"/>
              <a:buChar char="•"/>
            </a:pPr>
            <a:r>
              <a:rPr lang="en-US" sz="3600" b="1"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Approach Taken</a:t>
            </a:r>
            <a:r>
              <a:rPr lang="en-US" sz="3600"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 Applied ETL pipelines, predictive analytics, and data visualization tailored to Uber’s needs.</a:t>
            </a:r>
          </a:p>
          <a:p>
            <a:pPr marL="571500" indent="-571500" algn="just">
              <a:lnSpc>
                <a:spcPct val="150000"/>
              </a:lnSpc>
              <a:buFont typeface="Arial" panose="020B0604020202020204" pitchFamily="34" charset="0"/>
              <a:buChar char="•"/>
            </a:pPr>
            <a:r>
              <a:rPr lang="en-US" sz="3600" b="1"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Results Achieved</a:t>
            </a:r>
            <a:r>
              <a:rPr lang="en-US" sz="3600"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rPr>
              <a:t>: Improved driver availability, reduced cancellations, optimized revenue, and enhanced customer satisfaction.</a:t>
            </a:r>
          </a:p>
        </p:txBody>
      </p:sp>
      <p:pic>
        <p:nvPicPr>
          <p:cNvPr id="10" name="Picture 9" descr="A clipboard with check marks and a check mark&#10;&#10;Description automatically generated">
            <a:extLst>
              <a:ext uri="{FF2B5EF4-FFF2-40B4-BE49-F238E27FC236}">
                <a16:creationId xmlns:a16="http://schemas.microsoft.com/office/drawing/2014/main" id="{EBA50844-09C1-DC06-342E-255B28CDDD71}"/>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4809899" y="3156482"/>
            <a:ext cx="3478101" cy="3478101"/>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CBF8-4410-C2EC-C6E4-4B9F9AF4C38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7B2F7AC-1922-011B-F4F1-9B96F3131BF1}"/>
              </a:ext>
            </a:extLst>
          </p:cNvPr>
          <p:cNvGrpSpPr/>
          <p:nvPr/>
        </p:nvGrpSpPr>
        <p:grpSpPr>
          <a:xfrm>
            <a:off x="0" y="0"/>
            <a:ext cx="1141510" cy="10295043"/>
            <a:chOff x="0" y="0"/>
            <a:chExt cx="1522013" cy="13726724"/>
          </a:xfrm>
        </p:grpSpPr>
        <p:sp>
          <p:nvSpPr>
            <p:cNvPr id="3" name="Freeform 3">
              <a:extLst>
                <a:ext uri="{FF2B5EF4-FFF2-40B4-BE49-F238E27FC236}">
                  <a16:creationId xmlns:a16="http://schemas.microsoft.com/office/drawing/2014/main" id="{A6433230-0881-D8E4-86ED-B05F41CBCEB4}"/>
                </a:ext>
              </a:extLst>
            </p:cNvPr>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a:extLst>
              <a:ext uri="{FF2B5EF4-FFF2-40B4-BE49-F238E27FC236}">
                <a16:creationId xmlns:a16="http://schemas.microsoft.com/office/drawing/2014/main" id="{3C2446D7-24AB-E72E-AD78-02ED35247750}"/>
              </a:ext>
            </a:extLst>
          </p:cNvPr>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62FB5AD-E8AC-B8E8-F46D-DDD92FB7FD5A}"/>
              </a:ext>
            </a:extLst>
          </p:cNvPr>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F867215-E102-F46E-0F9E-7F648DD12873}"/>
              </a:ext>
            </a:extLst>
          </p:cNvPr>
          <p:cNvSpPr/>
          <p:nvPr/>
        </p:nvSpPr>
        <p:spPr>
          <a:xfrm>
            <a:off x="13944600" y="-33024"/>
            <a:ext cx="4352930"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E57B9F48-B521-912A-5ACD-AA76903FE387}"/>
              </a:ext>
            </a:extLst>
          </p:cNvPr>
          <p:cNvSpPr txBox="1"/>
          <p:nvPr/>
        </p:nvSpPr>
        <p:spPr>
          <a:xfrm>
            <a:off x="1154728" y="342008"/>
            <a:ext cx="13235197" cy="448841"/>
          </a:xfrm>
          <a:prstGeom prst="rect">
            <a:avLst/>
          </a:prstGeom>
        </p:spPr>
        <p:txBody>
          <a:bodyPr lIns="0" tIns="0" rIns="0" bIns="0" rtlCol="0" anchor="t">
            <a:spAutoFit/>
          </a:bodyPr>
          <a:lstStyle/>
          <a:p>
            <a:pPr algn="ctr">
              <a:lnSpc>
                <a:spcPts val="3458"/>
              </a:lnSpc>
            </a:pPr>
            <a:r>
              <a:rPr lang="en-US" sz="4400" b="1" u="sng" spc="-17" dirty="0">
                <a:solidFill>
                  <a:srgbClr val="262626"/>
                </a:solidFill>
                <a:latin typeface="Evolventa Bold"/>
                <a:ea typeface="Evolventa Bold"/>
                <a:cs typeface="Evolventa Bold"/>
                <a:sym typeface="Evolventa Bold"/>
              </a:rPr>
              <a:t>References of Datasets Used</a:t>
            </a:r>
            <a:endParaRPr lang="en-US" sz="4000" b="1" u="sng" spc="-17" dirty="0">
              <a:solidFill>
                <a:srgbClr val="262626"/>
              </a:solidFill>
              <a:latin typeface="Evolventa Bold"/>
              <a:ea typeface="Evolventa Bold"/>
              <a:cs typeface="Evolventa Bold"/>
              <a:sym typeface="Evolventa Bold"/>
            </a:endParaRPr>
          </a:p>
        </p:txBody>
      </p:sp>
      <p:sp>
        <p:nvSpPr>
          <p:cNvPr id="8" name="TextBox 8">
            <a:extLst>
              <a:ext uri="{FF2B5EF4-FFF2-40B4-BE49-F238E27FC236}">
                <a16:creationId xmlns:a16="http://schemas.microsoft.com/office/drawing/2014/main" id="{FD5DD6FD-1803-3289-A502-A5487C95A9D3}"/>
              </a:ext>
            </a:extLst>
          </p:cNvPr>
          <p:cNvSpPr txBox="1"/>
          <p:nvPr/>
        </p:nvSpPr>
        <p:spPr>
          <a:xfrm>
            <a:off x="904439" y="1015371"/>
            <a:ext cx="12582961" cy="745140"/>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endParaRPr lang="en-US" sz="3600" spc="-17" dirty="0">
              <a:solidFill>
                <a:srgbClr val="262626"/>
              </a:solidFill>
              <a:latin typeface="Calibri" panose="020F0502020204030204" pitchFamily="34" charset="0"/>
              <a:ea typeface="Calibri" panose="020F0502020204030204" pitchFamily="34" charset="0"/>
              <a:cs typeface="Calibri" panose="020F0502020204030204" pitchFamily="34" charset="0"/>
              <a:sym typeface="Evolventa"/>
            </a:endParaRPr>
          </a:p>
        </p:txBody>
      </p:sp>
      <p:sp>
        <p:nvSpPr>
          <p:cNvPr id="9" name="TextBox 8">
            <a:extLst>
              <a:ext uri="{FF2B5EF4-FFF2-40B4-BE49-F238E27FC236}">
                <a16:creationId xmlns:a16="http://schemas.microsoft.com/office/drawing/2014/main" id="{9C095CE8-AC5D-00BD-B459-1223F2CA66F5}"/>
              </a:ext>
            </a:extLst>
          </p:cNvPr>
          <p:cNvSpPr txBox="1"/>
          <p:nvPr/>
        </p:nvSpPr>
        <p:spPr>
          <a:xfrm>
            <a:off x="904439" y="1015371"/>
            <a:ext cx="12582961" cy="8144217"/>
          </a:xfrm>
          <a:prstGeom prst="rect">
            <a:avLst/>
          </a:prstGeom>
        </p:spPr>
        <p:txBody>
          <a:bodyPr wrap="square" lIns="0" tIns="0" rIns="0" bIns="0" rtlCol="0" anchor="t">
            <a:spAutoFit/>
          </a:bodyPr>
          <a:lstStyle/>
          <a:p>
            <a:pPr marL="0" marR="0">
              <a:lnSpc>
                <a:spcPct val="115000"/>
              </a:lnSpc>
            </a:pPr>
            <a:r>
              <a:rPr lang="en-US" sz="1400" dirty="0">
                <a:effectLst/>
                <a:latin typeface="Calibri" panose="020F0502020204030204" pitchFamily="34" charset="0"/>
                <a:ea typeface="Arial" panose="020B0604020202020204" pitchFamily="34" charset="0"/>
              </a:rPr>
              <a:t> </a:t>
            </a:r>
            <a:endParaRPr lang="en-US" sz="1100" dirty="0">
              <a:latin typeface="Arial" panose="020B0604020202020204" pitchFamily="34" charset="0"/>
              <a:ea typeface="Arial" panose="020B0604020202020204" pitchFamily="34" charset="0"/>
            </a:endParaRPr>
          </a:p>
          <a:p>
            <a:pPr marL="344488" marR="0" indent="-52388">
              <a:lnSpc>
                <a:spcPct val="115000"/>
              </a:lnSpc>
            </a:pPr>
            <a:r>
              <a:rPr lang="en-US" sz="2800" b="1" dirty="0">
                <a:effectLst/>
                <a:ea typeface="Arial" panose="020B0604020202020204" pitchFamily="34" charset="0"/>
              </a:rPr>
              <a:t>a) Prototype 1 dataset:</a:t>
            </a:r>
          </a:p>
          <a:p>
            <a:pPr marL="285750" marR="0" algn="just">
              <a:lnSpc>
                <a:spcPct val="115000"/>
              </a:lnSpc>
              <a:tabLst>
                <a:tab pos="457200" algn="l"/>
              </a:tabLst>
            </a:pPr>
            <a:r>
              <a:rPr lang="en-US" sz="2800" dirty="0">
                <a:effectLst/>
                <a:ea typeface="Arial" panose="020B0604020202020204" pitchFamily="34" charset="0"/>
              </a:rPr>
              <a:t> </a:t>
            </a:r>
          </a:p>
          <a:p>
            <a:pPr marL="285750" marR="0" algn="just">
              <a:lnSpc>
                <a:spcPct val="115000"/>
              </a:lnSpc>
              <a:tabLst>
                <a:tab pos="457200" algn="l"/>
              </a:tabLst>
            </a:pPr>
            <a:r>
              <a:rPr lang="en-US" sz="2800" u="sng" dirty="0" err="1">
                <a:solidFill>
                  <a:srgbClr val="0000FF"/>
                </a:solidFill>
                <a:effectLst/>
                <a:ea typeface="Arial" panose="020B0604020202020204" pitchFamily="34" charset="0"/>
                <a:hlinkClick r:id="rId6"/>
              </a:rPr>
              <a:t>uber_dataset</a:t>
            </a:r>
            <a:r>
              <a:rPr lang="en-US" sz="2800" u="sng" dirty="0">
                <a:solidFill>
                  <a:srgbClr val="0000FF"/>
                </a:solidFill>
                <a:effectLst/>
                <a:ea typeface="Arial" panose="020B0604020202020204" pitchFamily="34" charset="0"/>
                <a:hlinkClick r:id="rId6"/>
              </a:rPr>
              <a:t> 1.xlsx</a:t>
            </a:r>
            <a:endParaRPr lang="en-US" sz="2800" dirty="0">
              <a:effectLst/>
              <a:ea typeface="Arial" panose="020B0604020202020204" pitchFamily="34" charset="0"/>
            </a:endParaRPr>
          </a:p>
          <a:p>
            <a:pPr marL="285750" marR="0" algn="just">
              <a:lnSpc>
                <a:spcPct val="115000"/>
              </a:lnSpc>
              <a:tabLst>
                <a:tab pos="457200" algn="l"/>
              </a:tabLst>
            </a:pPr>
            <a:r>
              <a:rPr lang="en-US" sz="2800" dirty="0">
                <a:effectLst/>
                <a:ea typeface="Arial" panose="020B0604020202020204" pitchFamily="34" charset="0"/>
              </a:rPr>
              <a:t> </a:t>
            </a:r>
          </a:p>
          <a:p>
            <a:pPr marL="285750" marR="0" algn="just">
              <a:lnSpc>
                <a:spcPct val="115000"/>
              </a:lnSpc>
              <a:tabLst>
                <a:tab pos="457200" algn="l"/>
              </a:tabLst>
            </a:pPr>
            <a:r>
              <a:rPr lang="en-US" sz="2800" u="sng" dirty="0">
                <a:solidFill>
                  <a:srgbClr val="0000FF"/>
                </a:solidFill>
                <a:effectLst/>
                <a:ea typeface="Arial" panose="020B0604020202020204" pitchFamily="34" charset="0"/>
                <a:hlinkClick r:id="rId7"/>
              </a:rPr>
              <a:t>https://github.com/Priyachakraborty/Uber_data_analysis/blob/master/uber_dataset.csv</a:t>
            </a:r>
            <a:endParaRPr lang="en-US" sz="2800" u="sng" dirty="0">
              <a:solidFill>
                <a:srgbClr val="0000FF"/>
              </a:solidFill>
              <a:effectLst/>
              <a:ea typeface="Arial" panose="020B0604020202020204" pitchFamily="34" charset="0"/>
            </a:endParaRPr>
          </a:p>
          <a:p>
            <a:pPr marL="285750" marR="0" algn="just">
              <a:lnSpc>
                <a:spcPct val="115000"/>
              </a:lnSpc>
              <a:tabLst>
                <a:tab pos="457200" algn="l"/>
              </a:tabLst>
            </a:pPr>
            <a:endParaRPr lang="en-US" sz="2800" b="1" dirty="0">
              <a:effectLst/>
              <a:ea typeface="Arial" panose="020B0604020202020204" pitchFamily="34" charset="0"/>
            </a:endParaRPr>
          </a:p>
          <a:p>
            <a:pPr marL="285750" marR="0" algn="just">
              <a:lnSpc>
                <a:spcPct val="115000"/>
              </a:lnSpc>
              <a:tabLst>
                <a:tab pos="457200" algn="l"/>
              </a:tabLst>
            </a:pPr>
            <a:r>
              <a:rPr lang="en-US" sz="2800" b="1" dirty="0">
                <a:ea typeface="Arial" panose="020B0604020202020204" pitchFamily="34" charset="0"/>
              </a:rPr>
              <a:t>b</a:t>
            </a:r>
            <a:r>
              <a:rPr lang="en-US" sz="2800" b="1" dirty="0">
                <a:effectLst/>
                <a:ea typeface="Arial" panose="020B0604020202020204" pitchFamily="34" charset="0"/>
              </a:rPr>
              <a:t>) Prototype 2 dataset:</a:t>
            </a:r>
          </a:p>
          <a:p>
            <a:pPr marL="285750" marR="0" algn="just">
              <a:lnSpc>
                <a:spcPct val="115000"/>
              </a:lnSpc>
            </a:pPr>
            <a:r>
              <a:rPr lang="en-US" sz="2800" dirty="0">
                <a:effectLst/>
                <a:ea typeface="Arial" panose="020B0604020202020204" pitchFamily="34" charset="0"/>
              </a:rPr>
              <a:t> </a:t>
            </a:r>
          </a:p>
          <a:p>
            <a:pPr marL="285750" marR="0" algn="just">
              <a:lnSpc>
                <a:spcPct val="115000"/>
              </a:lnSpc>
              <a:tabLst>
                <a:tab pos="457200" algn="l"/>
              </a:tabLst>
            </a:pPr>
            <a:r>
              <a:rPr lang="en-US" sz="2800" u="sng" dirty="0">
                <a:solidFill>
                  <a:srgbClr val="0000FF"/>
                </a:solidFill>
                <a:effectLst/>
                <a:ea typeface="Arial" panose="020B0604020202020204" pitchFamily="34" charset="0"/>
                <a:hlinkClick r:id="rId8"/>
              </a:rPr>
              <a:t>https://wpi0my.sharepoint.com/:x:/g/personal/vmadepogu_wpi_edu/ESjhZAnLgStEnNmo0rqBhBEBluFdXnoUSBPrDY87iKjDUg?e=3G6vHa</a:t>
            </a:r>
            <a:endParaRPr lang="en-US" sz="2800" dirty="0">
              <a:effectLst/>
              <a:ea typeface="Arial" panose="020B0604020202020204" pitchFamily="34" charset="0"/>
            </a:endParaRPr>
          </a:p>
          <a:p>
            <a:pPr marL="285750" marR="0" algn="just">
              <a:lnSpc>
                <a:spcPct val="115000"/>
              </a:lnSpc>
            </a:pPr>
            <a:r>
              <a:rPr lang="en-US" sz="2800" dirty="0">
                <a:effectLst/>
                <a:ea typeface="Arial" panose="020B0604020202020204" pitchFamily="34" charset="0"/>
              </a:rPr>
              <a:t> </a:t>
            </a:r>
            <a:endParaRPr lang="en-US" sz="2800" dirty="0">
              <a:ea typeface="Arial" panose="020B0604020202020204" pitchFamily="34" charset="0"/>
            </a:endParaRPr>
          </a:p>
          <a:p>
            <a:pPr marL="285750" marR="0" algn="just">
              <a:lnSpc>
                <a:spcPct val="115000"/>
              </a:lnSpc>
            </a:pPr>
            <a:r>
              <a:rPr lang="en-US" sz="2800" b="1" dirty="0">
                <a:effectLst/>
                <a:ea typeface="Arial" panose="020B0604020202020204" pitchFamily="34" charset="0"/>
              </a:rPr>
              <a:t>c) Social Media Analytics dataset:</a:t>
            </a:r>
          </a:p>
          <a:p>
            <a:pPr marL="285750" marR="0" algn="just">
              <a:lnSpc>
                <a:spcPct val="115000"/>
              </a:lnSpc>
              <a:tabLst>
                <a:tab pos="457200" algn="l"/>
              </a:tabLst>
            </a:pPr>
            <a:r>
              <a:rPr lang="en-US" sz="2800" dirty="0">
                <a:effectLst/>
                <a:ea typeface="Arial" panose="020B0604020202020204" pitchFamily="34" charset="0"/>
              </a:rPr>
              <a:t> </a:t>
            </a:r>
          </a:p>
          <a:p>
            <a:pPr marL="285750" marR="0" algn="just">
              <a:lnSpc>
                <a:spcPct val="115000"/>
              </a:lnSpc>
              <a:tabLst>
                <a:tab pos="457200" algn="l"/>
              </a:tabLst>
            </a:pPr>
            <a:r>
              <a:rPr lang="en-US" sz="2800" u="sng" dirty="0">
                <a:solidFill>
                  <a:srgbClr val="0000FF"/>
                </a:solidFill>
                <a:effectLst/>
                <a:ea typeface="Arial" panose="020B0604020202020204" pitchFamily="34" charset="0"/>
                <a:hlinkClick r:id="rId9"/>
              </a:rPr>
              <a:t>https://wpi0my.sharepoint.com/:x:/g/personal/vmadepogu_wpi_edu/EaLeXtxbwJFDhy4PQ1dDe-kB59I7xvo7zUzeHJLKYSm3HQ?e=BZIPz6</a:t>
            </a:r>
            <a:endParaRPr lang="en-US" sz="2800" dirty="0">
              <a:effectLst/>
              <a:ea typeface="Arial" panose="020B0604020202020204" pitchFamily="34" charset="0"/>
            </a:endParaRPr>
          </a:p>
        </p:txBody>
      </p:sp>
      <p:pic>
        <p:nvPicPr>
          <p:cNvPr id="12" name="Picture 11" descr="A book and magnifying glass&#10;&#10;Description automatically generated">
            <a:extLst>
              <a:ext uri="{FF2B5EF4-FFF2-40B4-BE49-F238E27FC236}">
                <a16:creationId xmlns:a16="http://schemas.microsoft.com/office/drawing/2014/main" id="{470619D0-E5C6-65AA-AB32-32AE20428C24}"/>
              </a:ext>
            </a:extLst>
          </p:cNvPr>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14782800" y="3611422"/>
            <a:ext cx="2952114" cy="2952114"/>
          </a:xfrm>
          <a:prstGeom prst="rect">
            <a:avLst/>
          </a:prstGeom>
        </p:spPr>
      </p:pic>
    </p:spTree>
    <p:extLst>
      <p:ext uri="{BB962C8B-B14F-4D97-AF65-F5344CB8AC3E}">
        <p14:creationId xmlns:p14="http://schemas.microsoft.com/office/powerpoint/2010/main" val="37249913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8D9ED">
                <a:alpha val="0"/>
              </a:srgbClr>
            </a:gs>
            <a:gs pos="100000">
              <a:srgbClr val="ACCBF9">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195753" y="419100"/>
            <a:ext cx="11896494" cy="10295043"/>
          </a:xfrm>
          <a:custGeom>
            <a:avLst/>
            <a:gdLst/>
            <a:ahLst/>
            <a:cxnLst/>
            <a:rect l="l" t="t" r="r" b="b"/>
            <a:pathLst>
              <a:path w="11896494" h="10295043">
                <a:moveTo>
                  <a:pt x="0" y="0"/>
                </a:moveTo>
                <a:lnTo>
                  <a:pt x="11896495" y="0"/>
                </a:lnTo>
                <a:lnTo>
                  <a:pt x="11896495" y="10295043"/>
                </a:lnTo>
                <a:lnTo>
                  <a:pt x="0" y="10295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extBox 6"/>
          <p:cNvSpPr txBox="1"/>
          <p:nvPr/>
        </p:nvSpPr>
        <p:spPr>
          <a:xfrm>
            <a:off x="6781800" y="4074479"/>
            <a:ext cx="6172200" cy="1218282"/>
          </a:xfrm>
          <a:prstGeom prst="rect">
            <a:avLst/>
          </a:prstGeom>
        </p:spPr>
        <p:txBody>
          <a:bodyPr wrap="square" lIns="0" tIns="0" rIns="0" bIns="0" rtlCol="0" anchor="t">
            <a:spAutoFit/>
          </a:bodyPr>
          <a:lstStyle/>
          <a:p>
            <a:pPr algn="ctr">
              <a:lnSpc>
                <a:spcPts val="9511"/>
              </a:lnSpc>
            </a:pPr>
            <a:r>
              <a:rPr lang="en-US" sz="8800" b="1" spc="-34" dirty="0">
                <a:solidFill>
                  <a:srgbClr val="262626"/>
                </a:solidFill>
                <a:latin typeface="Evolventa Bold"/>
                <a:ea typeface="Evolventa Bold"/>
                <a:cs typeface="Evolventa Bold"/>
                <a:sym typeface="Evolventa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63880" y="1723974"/>
            <a:ext cx="6847097" cy="6847097"/>
          </a:xfrm>
          <a:custGeom>
            <a:avLst/>
            <a:gdLst/>
            <a:ahLst/>
            <a:cxnLst/>
            <a:rect l="l" t="t" r="r" b="b"/>
            <a:pathLst>
              <a:path w="6847097" h="6847097">
                <a:moveTo>
                  <a:pt x="0" y="0"/>
                </a:moveTo>
                <a:lnTo>
                  <a:pt x="6847097" y="0"/>
                </a:lnTo>
                <a:lnTo>
                  <a:pt x="6847097" y="6847097"/>
                </a:lnTo>
                <a:lnTo>
                  <a:pt x="0" y="6847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156835" y="897957"/>
            <a:ext cx="4647963" cy="8499130"/>
          </a:xfrm>
          <a:custGeom>
            <a:avLst/>
            <a:gdLst/>
            <a:ahLst/>
            <a:cxnLst/>
            <a:rect l="l" t="t" r="r" b="b"/>
            <a:pathLst>
              <a:path w="4647963" h="8499130">
                <a:moveTo>
                  <a:pt x="0" y="0"/>
                </a:moveTo>
                <a:lnTo>
                  <a:pt x="4647962" y="0"/>
                </a:lnTo>
                <a:lnTo>
                  <a:pt x="4647962" y="8499129"/>
                </a:lnTo>
                <a:lnTo>
                  <a:pt x="0" y="8499129"/>
                </a:lnTo>
                <a:lnTo>
                  <a:pt x="0" y="0"/>
                </a:lnTo>
                <a:close/>
              </a:path>
            </a:pathLst>
          </a:custGeom>
          <a:blipFill>
            <a:blip r:embed="rId4">
              <a:extLst>
                <a:ext uri="{96DAC541-7B7A-43D3-8B79-37D633B846F1}">
                  <asvg:svgBlip xmlns:asvg="http://schemas.microsoft.com/office/drawing/2016/SVG/main" r:embed="rId5"/>
                </a:ext>
              </a:extLst>
            </a:blip>
            <a:stretch>
              <a:fillRect t="-36" b="-36"/>
            </a:stretch>
          </a:blipFill>
        </p:spPr>
        <p:txBody>
          <a:bodyPr/>
          <a:lstStyle/>
          <a:p>
            <a:endParaRPr lang="en-US"/>
          </a:p>
        </p:txBody>
      </p:sp>
      <p:sp>
        <p:nvSpPr>
          <p:cNvPr id="4" name="Freeform 4"/>
          <p:cNvSpPr/>
          <p:nvPr/>
        </p:nvSpPr>
        <p:spPr>
          <a:xfrm>
            <a:off x="16240906" y="8035894"/>
            <a:ext cx="1029504" cy="1029504"/>
          </a:xfrm>
          <a:custGeom>
            <a:avLst/>
            <a:gdLst/>
            <a:ahLst/>
            <a:cxnLst/>
            <a:rect l="l" t="t" r="r" b="b"/>
            <a:pathLst>
              <a:path w="1029504" h="1029504">
                <a:moveTo>
                  <a:pt x="0" y="0"/>
                </a:moveTo>
                <a:lnTo>
                  <a:pt x="1029505" y="0"/>
                </a:lnTo>
                <a:lnTo>
                  <a:pt x="1029505" y="1029504"/>
                </a:lnTo>
                <a:lnTo>
                  <a:pt x="0" y="1029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511296" y="1209220"/>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004171" y="531502"/>
            <a:ext cx="9383821" cy="669094"/>
          </a:xfrm>
          <a:prstGeom prst="rect">
            <a:avLst/>
          </a:prstGeom>
        </p:spPr>
        <p:txBody>
          <a:bodyPr lIns="0" tIns="0" rIns="0" bIns="0" rtlCol="0" anchor="t">
            <a:spAutoFit/>
          </a:bodyPr>
          <a:lstStyle/>
          <a:p>
            <a:pPr algn="l">
              <a:lnSpc>
                <a:spcPts val="5764"/>
              </a:lnSpc>
            </a:pPr>
            <a:r>
              <a:rPr lang="en-US" sz="4803" b="1" u="sng" spc="-23" dirty="0">
                <a:solidFill>
                  <a:srgbClr val="262626"/>
                </a:solidFill>
                <a:latin typeface="Evolventa Bold"/>
                <a:ea typeface="Evolventa Bold"/>
                <a:cs typeface="Evolventa Bold"/>
                <a:sym typeface="Evolventa Bold"/>
              </a:rPr>
              <a:t>Client Background</a:t>
            </a:r>
            <a:r>
              <a:rPr lang="en-US" sz="4803" b="1" spc="-23" dirty="0">
                <a:solidFill>
                  <a:srgbClr val="262626"/>
                </a:solidFill>
                <a:latin typeface="Evolventa Bold"/>
                <a:ea typeface="Evolventa Bold"/>
                <a:cs typeface="Evolventa Bold"/>
                <a:sym typeface="Evolventa Bold"/>
              </a:rPr>
              <a:t> </a:t>
            </a:r>
          </a:p>
        </p:txBody>
      </p:sp>
      <p:sp>
        <p:nvSpPr>
          <p:cNvPr id="7" name="Freeform 7" descr="A screenshot of a map  Description automatically generated"/>
          <p:cNvSpPr/>
          <p:nvPr/>
        </p:nvSpPr>
        <p:spPr>
          <a:xfrm>
            <a:off x="11670883" y="1347558"/>
            <a:ext cx="3661505" cy="7642559"/>
          </a:xfrm>
          <a:custGeom>
            <a:avLst/>
            <a:gdLst/>
            <a:ahLst/>
            <a:cxnLst/>
            <a:rect l="l" t="t" r="r" b="b"/>
            <a:pathLst>
              <a:path w="3661505" h="7642559">
                <a:moveTo>
                  <a:pt x="0" y="0"/>
                </a:moveTo>
                <a:lnTo>
                  <a:pt x="3661504" y="0"/>
                </a:lnTo>
                <a:lnTo>
                  <a:pt x="3661504" y="7642559"/>
                </a:lnTo>
                <a:lnTo>
                  <a:pt x="0" y="7642559"/>
                </a:lnTo>
                <a:lnTo>
                  <a:pt x="0" y="0"/>
                </a:lnTo>
                <a:close/>
              </a:path>
            </a:pathLst>
          </a:custGeom>
          <a:blipFill>
            <a:blip r:embed="rId8"/>
            <a:stretch>
              <a:fillRect t="-1879" r="-67" b="-1879"/>
            </a:stretch>
          </a:blipFill>
        </p:spPr>
        <p:txBody>
          <a:bodyPr/>
          <a:lstStyle/>
          <a:p>
            <a:endParaRPr lang="en-US"/>
          </a:p>
        </p:txBody>
      </p:sp>
      <p:sp>
        <p:nvSpPr>
          <p:cNvPr id="8" name="TextBox 8"/>
          <p:cNvSpPr txBox="1"/>
          <p:nvPr/>
        </p:nvSpPr>
        <p:spPr>
          <a:xfrm>
            <a:off x="1004171" y="1691167"/>
            <a:ext cx="9383819" cy="8305543"/>
          </a:xfrm>
          <a:prstGeom prst="rect">
            <a:avLst/>
          </a:prstGeom>
        </p:spPr>
        <p:txBody>
          <a:bodyPr lIns="0" tIns="0" rIns="0" bIns="0" rtlCol="0" anchor="t">
            <a:spAutoFit/>
          </a:bodyPr>
          <a:lstStyle/>
          <a:p>
            <a:pPr marL="652529" lvl="1" indent="-326265" algn="just">
              <a:lnSpc>
                <a:spcPct val="150000"/>
              </a:lnSpc>
              <a:buFont typeface="Arial"/>
              <a:buChar char="•"/>
            </a:pPr>
            <a:r>
              <a:rPr lang="en-US" sz="2800" b="1" spc="-17" dirty="0">
                <a:solidFill>
                  <a:srgbClr val="262626"/>
                </a:solidFill>
                <a:latin typeface="Evolventa Bold"/>
                <a:ea typeface="Evolventa Bold"/>
                <a:cs typeface="Evolventa Bold"/>
                <a:sym typeface="Evolventa Bold"/>
              </a:rPr>
              <a:t>Name:</a:t>
            </a:r>
            <a:r>
              <a:rPr lang="en-US" sz="2800" spc="-17" dirty="0">
                <a:solidFill>
                  <a:srgbClr val="262626"/>
                </a:solidFill>
                <a:latin typeface="Evolventa"/>
                <a:ea typeface="Evolventa"/>
                <a:cs typeface="Evolventa"/>
                <a:sym typeface="Evolventa"/>
              </a:rPr>
              <a:t> Uber Technologies, Inc.</a:t>
            </a:r>
          </a:p>
          <a:p>
            <a:pPr marL="652529" lvl="1" indent="-326265" algn="just">
              <a:lnSpc>
                <a:spcPct val="150000"/>
              </a:lnSpc>
              <a:buFont typeface="Arial"/>
              <a:buChar char="•"/>
            </a:pPr>
            <a:r>
              <a:rPr lang="en-US" sz="2800" b="1" spc="-17" dirty="0">
                <a:solidFill>
                  <a:srgbClr val="262626"/>
                </a:solidFill>
                <a:latin typeface="Evolventa Bold"/>
                <a:ea typeface="Evolventa Bold"/>
                <a:cs typeface="Evolventa Bold"/>
                <a:sym typeface="Evolventa Bold"/>
              </a:rPr>
              <a:t>Industry:</a:t>
            </a:r>
            <a:r>
              <a:rPr lang="en-US" sz="2800" spc="-17" dirty="0">
                <a:solidFill>
                  <a:srgbClr val="262626"/>
                </a:solidFill>
                <a:latin typeface="Evolventa"/>
                <a:ea typeface="Evolventa"/>
                <a:cs typeface="Evolventa"/>
                <a:sym typeface="Evolventa"/>
              </a:rPr>
              <a:t> Transportation and Technology</a:t>
            </a:r>
          </a:p>
          <a:p>
            <a:pPr marL="652529" lvl="1" indent="-326265" algn="just">
              <a:lnSpc>
                <a:spcPct val="150000"/>
              </a:lnSpc>
              <a:buFont typeface="Arial"/>
              <a:buChar char="•"/>
            </a:pPr>
            <a:r>
              <a:rPr lang="en-US" sz="2800" b="1" spc="-17" dirty="0">
                <a:solidFill>
                  <a:srgbClr val="262626"/>
                </a:solidFill>
                <a:latin typeface="Evolventa Bold"/>
                <a:ea typeface="Evolventa Bold"/>
                <a:cs typeface="Evolventa Bold"/>
                <a:sym typeface="Evolventa Bold"/>
              </a:rPr>
              <a:t>Products/Services:</a:t>
            </a:r>
            <a:r>
              <a:rPr lang="en-US" sz="2800" spc="-17" dirty="0">
                <a:solidFill>
                  <a:srgbClr val="262626"/>
                </a:solidFill>
                <a:latin typeface="Evolventa"/>
                <a:ea typeface="Evolventa"/>
                <a:cs typeface="Evolventa"/>
                <a:sym typeface="Evolventa"/>
              </a:rPr>
              <a:t> Ride-hailing services, food delivery (Uber Eats), freight services, and micro-mobility (e.g., bikes and scooters).</a:t>
            </a:r>
          </a:p>
          <a:p>
            <a:pPr marL="652529" lvl="1" indent="-326265" algn="just">
              <a:lnSpc>
                <a:spcPct val="150000"/>
              </a:lnSpc>
              <a:buFont typeface="Arial"/>
              <a:buChar char="•"/>
            </a:pPr>
            <a:r>
              <a:rPr lang="en-US" sz="2800" b="1" spc="-17" dirty="0">
                <a:solidFill>
                  <a:srgbClr val="262626"/>
                </a:solidFill>
                <a:latin typeface="Evolventa Bold"/>
                <a:ea typeface="Evolventa Bold"/>
                <a:cs typeface="Evolventa Bold"/>
                <a:sym typeface="Evolventa Bold"/>
              </a:rPr>
              <a:t>Geographic Market Area:</a:t>
            </a:r>
            <a:r>
              <a:rPr lang="en-US" sz="2800" spc="-17" dirty="0">
                <a:solidFill>
                  <a:srgbClr val="262626"/>
                </a:solidFill>
                <a:latin typeface="Evolventa"/>
                <a:ea typeface="Evolventa"/>
                <a:cs typeface="Evolventa"/>
                <a:sym typeface="Evolventa"/>
              </a:rPr>
              <a:t> Operates in over 900 metropolitan areas worldwide.</a:t>
            </a:r>
          </a:p>
          <a:p>
            <a:pPr marL="652529" lvl="1" indent="-326265" algn="just">
              <a:lnSpc>
                <a:spcPct val="150000"/>
              </a:lnSpc>
              <a:buFont typeface="Arial"/>
              <a:buChar char="•"/>
            </a:pPr>
            <a:r>
              <a:rPr lang="en-US" sz="2800" b="1" spc="-17" dirty="0">
                <a:solidFill>
                  <a:srgbClr val="262626"/>
                </a:solidFill>
                <a:latin typeface="Evolventa Bold"/>
                <a:ea typeface="Evolventa Bold"/>
                <a:cs typeface="Evolventa Bold"/>
                <a:sym typeface="Evolventa Bold"/>
              </a:rPr>
              <a:t>Size:</a:t>
            </a:r>
            <a:r>
              <a:rPr lang="en-US" sz="2800" spc="-17" dirty="0">
                <a:solidFill>
                  <a:srgbClr val="262626"/>
                </a:solidFill>
                <a:latin typeface="Evolventa"/>
                <a:ea typeface="Evolventa"/>
                <a:cs typeface="Evolventa"/>
                <a:sym typeface="Evolventa"/>
              </a:rPr>
              <a:t> Approximately 30,400 employees (2023).</a:t>
            </a:r>
          </a:p>
          <a:p>
            <a:pPr marL="652529" lvl="1" indent="-326265" algn="just">
              <a:lnSpc>
                <a:spcPct val="150000"/>
              </a:lnSpc>
              <a:buFont typeface="Arial"/>
              <a:buChar char="•"/>
            </a:pPr>
            <a:r>
              <a:rPr lang="en-US" sz="2800" b="1" spc="-17" dirty="0">
                <a:solidFill>
                  <a:srgbClr val="262626"/>
                </a:solidFill>
                <a:latin typeface="Evolventa Bold"/>
                <a:sym typeface="Evolventa"/>
              </a:rPr>
              <a:t>Total Equity</a:t>
            </a:r>
            <a:r>
              <a:rPr lang="en-US" sz="2800" spc="-17" dirty="0">
                <a:solidFill>
                  <a:srgbClr val="262626"/>
                </a:solidFill>
                <a:latin typeface="Evolventa"/>
                <a:ea typeface="Evolventa"/>
                <a:cs typeface="Evolventa"/>
                <a:sym typeface="Evolventa"/>
              </a:rPr>
              <a:t>: US$12.028 billion (2023) ​</a:t>
            </a:r>
          </a:p>
          <a:p>
            <a:pPr marL="652529" lvl="1" indent="-326265" algn="just">
              <a:lnSpc>
                <a:spcPct val="150000"/>
              </a:lnSpc>
              <a:buFont typeface="Arial"/>
              <a:buChar char="•"/>
            </a:pPr>
            <a:r>
              <a:rPr lang="en-US" sz="2800" b="1" spc="-17" dirty="0">
                <a:solidFill>
                  <a:srgbClr val="262626"/>
                </a:solidFill>
                <a:latin typeface="Evolventa Bold"/>
                <a:sym typeface="Evolventa"/>
              </a:rPr>
              <a:t>Departments/Business Units</a:t>
            </a:r>
            <a:r>
              <a:rPr lang="en-US" sz="2800" spc="-17" dirty="0">
                <a:solidFill>
                  <a:srgbClr val="262626"/>
                </a:solidFill>
                <a:latin typeface="Evolventa"/>
                <a:ea typeface="Evolventa"/>
                <a:cs typeface="Evolventa"/>
                <a:sym typeface="Evolventa"/>
              </a:rPr>
              <a:t>: Key departments include Operations, Product Development, Marketing, Customer Support, and Engineering. ​</a:t>
            </a:r>
          </a:p>
          <a:p>
            <a:pPr marL="652529" lvl="1" indent="-326265" algn="just">
              <a:lnSpc>
                <a:spcPct val="150000"/>
              </a:lnSpc>
              <a:buFont typeface="Arial"/>
              <a:buChar char="•"/>
            </a:pPr>
            <a:endParaRPr lang="en-US" sz="2800" spc="-17" dirty="0">
              <a:solidFill>
                <a:srgbClr val="262626"/>
              </a:solidFill>
              <a:latin typeface="Evolventa"/>
              <a:ea typeface="Evolventa"/>
              <a:cs typeface="Evolventa"/>
              <a:sym typeface="Evolventa"/>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63880" y="1723974"/>
            <a:ext cx="6847097" cy="6847097"/>
          </a:xfrm>
          <a:custGeom>
            <a:avLst/>
            <a:gdLst/>
            <a:ahLst/>
            <a:cxnLst/>
            <a:rect l="l" t="t" r="r" b="b"/>
            <a:pathLst>
              <a:path w="6847097" h="6847097">
                <a:moveTo>
                  <a:pt x="0" y="0"/>
                </a:moveTo>
                <a:lnTo>
                  <a:pt x="6847097" y="0"/>
                </a:lnTo>
                <a:lnTo>
                  <a:pt x="6847097" y="6847097"/>
                </a:lnTo>
                <a:lnTo>
                  <a:pt x="0" y="6847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156835" y="897957"/>
            <a:ext cx="4647963" cy="8499130"/>
          </a:xfrm>
          <a:custGeom>
            <a:avLst/>
            <a:gdLst/>
            <a:ahLst/>
            <a:cxnLst/>
            <a:rect l="l" t="t" r="r" b="b"/>
            <a:pathLst>
              <a:path w="4647963" h="8499130">
                <a:moveTo>
                  <a:pt x="0" y="0"/>
                </a:moveTo>
                <a:lnTo>
                  <a:pt x="4647962" y="0"/>
                </a:lnTo>
                <a:lnTo>
                  <a:pt x="4647962" y="8499129"/>
                </a:lnTo>
                <a:lnTo>
                  <a:pt x="0" y="8499129"/>
                </a:lnTo>
                <a:lnTo>
                  <a:pt x="0" y="0"/>
                </a:lnTo>
                <a:close/>
              </a:path>
            </a:pathLst>
          </a:custGeom>
          <a:blipFill>
            <a:blip r:embed="rId4">
              <a:extLst>
                <a:ext uri="{96DAC541-7B7A-43D3-8B79-37D633B846F1}">
                  <asvg:svgBlip xmlns:asvg="http://schemas.microsoft.com/office/drawing/2016/SVG/main" r:embed="rId5"/>
                </a:ext>
              </a:extLst>
            </a:blip>
            <a:stretch>
              <a:fillRect t="-36" b="-36"/>
            </a:stretch>
          </a:blipFill>
        </p:spPr>
        <p:txBody>
          <a:bodyPr/>
          <a:lstStyle/>
          <a:p>
            <a:endParaRPr lang="en-US"/>
          </a:p>
        </p:txBody>
      </p:sp>
      <p:sp>
        <p:nvSpPr>
          <p:cNvPr id="4" name="Freeform 4"/>
          <p:cNvSpPr/>
          <p:nvPr/>
        </p:nvSpPr>
        <p:spPr>
          <a:xfrm>
            <a:off x="16240906" y="8035894"/>
            <a:ext cx="1029504" cy="1029504"/>
          </a:xfrm>
          <a:custGeom>
            <a:avLst/>
            <a:gdLst/>
            <a:ahLst/>
            <a:cxnLst/>
            <a:rect l="l" t="t" r="r" b="b"/>
            <a:pathLst>
              <a:path w="1029504" h="1029504">
                <a:moveTo>
                  <a:pt x="0" y="0"/>
                </a:moveTo>
                <a:lnTo>
                  <a:pt x="1029505" y="0"/>
                </a:lnTo>
                <a:lnTo>
                  <a:pt x="1029505" y="1029504"/>
                </a:lnTo>
                <a:lnTo>
                  <a:pt x="0" y="1029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511296" y="1209220"/>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descr="Screenshot of a screenshot of a map  Description automatically generated"/>
          <p:cNvSpPr/>
          <p:nvPr/>
        </p:nvSpPr>
        <p:spPr>
          <a:xfrm>
            <a:off x="11656676" y="1326243"/>
            <a:ext cx="3661505" cy="7642559"/>
          </a:xfrm>
          <a:custGeom>
            <a:avLst/>
            <a:gdLst/>
            <a:ahLst/>
            <a:cxnLst/>
            <a:rect l="l" t="t" r="r" b="b"/>
            <a:pathLst>
              <a:path w="3661505" h="7642559">
                <a:moveTo>
                  <a:pt x="0" y="0"/>
                </a:moveTo>
                <a:lnTo>
                  <a:pt x="3661504" y="0"/>
                </a:lnTo>
                <a:lnTo>
                  <a:pt x="3661504" y="7642559"/>
                </a:lnTo>
                <a:lnTo>
                  <a:pt x="0" y="7642559"/>
                </a:lnTo>
                <a:lnTo>
                  <a:pt x="0" y="0"/>
                </a:lnTo>
                <a:close/>
              </a:path>
            </a:pathLst>
          </a:custGeom>
          <a:blipFill>
            <a:blip r:embed="rId8"/>
            <a:stretch>
              <a:fillRect t="-95" r="-67" b="-95"/>
            </a:stretch>
          </a:blipFill>
        </p:spPr>
        <p:txBody>
          <a:bodyPr/>
          <a:lstStyle/>
          <a:p>
            <a:endParaRPr lang="en-US"/>
          </a:p>
        </p:txBody>
      </p:sp>
      <p:sp>
        <p:nvSpPr>
          <p:cNvPr id="8" name="TextBox 7">
            <a:extLst>
              <a:ext uri="{FF2B5EF4-FFF2-40B4-BE49-F238E27FC236}">
                <a16:creationId xmlns:a16="http://schemas.microsoft.com/office/drawing/2014/main" id="{63391576-16BE-C95E-52DB-258FF19BC194}"/>
              </a:ext>
            </a:extLst>
          </p:cNvPr>
          <p:cNvSpPr txBox="1"/>
          <p:nvPr/>
        </p:nvSpPr>
        <p:spPr>
          <a:xfrm>
            <a:off x="1092433" y="1723972"/>
            <a:ext cx="9730602" cy="7755969"/>
          </a:xfrm>
          <a:prstGeom prst="rect">
            <a:avLst/>
          </a:prstGeom>
        </p:spPr>
        <p:txBody>
          <a:bodyPr wrap="square" lIns="0" tIns="0" rIns="0" bIns="0" rtlCol="0" anchor="t">
            <a:spAutoFit/>
          </a:bodyPr>
          <a:lstStyle/>
          <a:p>
            <a:pPr algn="just"/>
            <a:r>
              <a:rPr lang="en-US" sz="3600" b="1" dirty="0"/>
              <a:t>🚨 Problem Statement</a:t>
            </a:r>
            <a:r>
              <a:rPr lang="en-US" sz="3600" dirty="0"/>
              <a:t>:</a:t>
            </a:r>
          </a:p>
          <a:p>
            <a:pPr algn="just"/>
            <a:r>
              <a:rPr lang="en-US" sz="3600" dirty="0"/>
              <a:t>Uber faces </a:t>
            </a:r>
            <a:r>
              <a:rPr lang="en-US" sz="3600" b="1" dirty="0"/>
              <a:t>driver unavailability</a:t>
            </a:r>
            <a:r>
              <a:rPr lang="en-US" sz="3600" dirty="0"/>
              <a:t> and </a:t>
            </a:r>
            <a:r>
              <a:rPr lang="en-US" sz="3600" b="1" dirty="0"/>
              <a:t>high cancellation rates</a:t>
            </a:r>
            <a:r>
              <a:rPr lang="en-US" sz="3600" dirty="0"/>
              <a:t>, especially for </a:t>
            </a:r>
            <a:r>
              <a:rPr lang="en-US" sz="3600" b="1" dirty="0"/>
              <a:t>airport-city trips</a:t>
            </a:r>
            <a:r>
              <a:rPr lang="en-US" sz="3600" dirty="0"/>
              <a:t>, causing:</a:t>
            </a:r>
          </a:p>
          <a:p>
            <a:pPr lvl="1" algn="just"/>
            <a:r>
              <a:rPr lang="en-US" sz="3600" dirty="0"/>
              <a:t>Lost revenue.</a:t>
            </a:r>
          </a:p>
          <a:p>
            <a:pPr lvl="1" algn="just"/>
            <a:r>
              <a:rPr lang="en-US" sz="3600" dirty="0"/>
              <a:t>Reduced reliability.</a:t>
            </a:r>
          </a:p>
          <a:p>
            <a:pPr lvl="1" algn="just"/>
            <a:r>
              <a:rPr lang="en-US" sz="3600" dirty="0"/>
              <a:t>Customer dissatisfaction.</a:t>
            </a:r>
          </a:p>
          <a:p>
            <a:pPr lvl="1" algn="just"/>
            <a:endParaRPr lang="en-US" sz="3600" dirty="0"/>
          </a:p>
          <a:p>
            <a:pPr algn="just"/>
            <a:r>
              <a:rPr lang="en-US" sz="3600" b="1" dirty="0"/>
              <a:t>🔗 Project Relevance</a:t>
            </a:r>
            <a:r>
              <a:rPr lang="en-US" sz="3600" dirty="0"/>
              <a:t>:</a:t>
            </a:r>
          </a:p>
          <a:p>
            <a:pPr marL="571500" indent="-571500" algn="just">
              <a:buFont typeface="Arial" panose="020B0604020202020204" pitchFamily="34" charset="0"/>
              <a:buChar char="•"/>
            </a:pPr>
            <a:r>
              <a:rPr lang="en-US" sz="3600" dirty="0"/>
              <a:t>Solves operational inefficiencies using Uber’s data.</a:t>
            </a:r>
          </a:p>
          <a:p>
            <a:pPr marL="571500" indent="-571500" algn="just">
              <a:buFont typeface="Arial" panose="020B0604020202020204" pitchFamily="34" charset="0"/>
              <a:buChar char="•"/>
            </a:pPr>
            <a:r>
              <a:rPr lang="en-US" sz="3600" dirty="0"/>
              <a:t>Enhances reliability and driver availability.</a:t>
            </a:r>
          </a:p>
          <a:p>
            <a:pPr marL="571500" indent="-571500" algn="just">
              <a:buFont typeface="Arial" panose="020B0604020202020204" pitchFamily="34" charset="0"/>
              <a:buChar char="•"/>
            </a:pPr>
            <a:r>
              <a:rPr lang="en-US" sz="3600" dirty="0"/>
              <a:t>Supports competitive growth in a dynamic market.</a:t>
            </a:r>
          </a:p>
        </p:txBody>
      </p:sp>
      <p:sp>
        <p:nvSpPr>
          <p:cNvPr id="9" name="TextBox 7">
            <a:extLst>
              <a:ext uri="{FF2B5EF4-FFF2-40B4-BE49-F238E27FC236}">
                <a16:creationId xmlns:a16="http://schemas.microsoft.com/office/drawing/2014/main" id="{104F3E92-E634-DA93-5A96-4F849705D73E}"/>
              </a:ext>
            </a:extLst>
          </p:cNvPr>
          <p:cNvSpPr txBox="1"/>
          <p:nvPr/>
        </p:nvSpPr>
        <p:spPr>
          <a:xfrm>
            <a:off x="1066800" y="596455"/>
            <a:ext cx="9730602" cy="589905"/>
          </a:xfrm>
          <a:prstGeom prst="rect">
            <a:avLst/>
          </a:prstGeom>
        </p:spPr>
        <p:txBody>
          <a:bodyPr wrap="square" lIns="0" tIns="0" rIns="0" bIns="0" rtlCol="0" anchor="t">
            <a:spAutoFit/>
          </a:bodyPr>
          <a:lstStyle/>
          <a:p>
            <a:pPr algn="ctr">
              <a:lnSpc>
                <a:spcPts val="4611"/>
              </a:lnSpc>
            </a:pPr>
            <a:r>
              <a:rPr lang="en-US" sz="4803" b="1" spc="-23" dirty="0">
                <a:solidFill>
                  <a:srgbClr val="262626"/>
                </a:solidFill>
                <a:latin typeface="Evolventa Bold"/>
                <a:ea typeface="Evolventa Bold"/>
                <a:cs typeface="Evolventa Bold"/>
                <a:sym typeface="Evolventa Bold"/>
              </a:rPr>
              <a:t> The Problem and its relevance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1000"/>
                                        <p:tgtEl>
                                          <p:spTgt spid="8">
                                            <p:txEl>
                                              <p:pRg st="6" end="6"/>
                                            </p:txEl>
                                          </p:spTgt>
                                        </p:tgtEl>
                                      </p:cBhvr>
                                    </p:animEffect>
                                    <p:anim calcmode="lin" valueType="num">
                                      <p:cBhvr>
                                        <p:cTn id="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fade">
                                      <p:cBhvr>
                                        <p:cTn id="12" dur="1000"/>
                                        <p:tgtEl>
                                          <p:spTgt spid="8">
                                            <p:txEl>
                                              <p:pRg st="7" end="7"/>
                                            </p:txEl>
                                          </p:spTgt>
                                        </p:tgtEl>
                                      </p:cBhvr>
                                    </p:animEffect>
                                    <p:anim calcmode="lin" valueType="num">
                                      <p:cBhvr>
                                        <p:cTn id="1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fade">
                                      <p:cBhvr>
                                        <p:cTn id="17" dur="1000"/>
                                        <p:tgtEl>
                                          <p:spTgt spid="8">
                                            <p:txEl>
                                              <p:pRg st="8" end="8"/>
                                            </p:txEl>
                                          </p:spTgt>
                                        </p:tgtEl>
                                      </p:cBhvr>
                                    </p:animEffect>
                                    <p:anim calcmode="lin" valueType="num">
                                      <p:cBhvr>
                                        <p:cTn id="18"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fade">
                                      <p:cBhvr>
                                        <p:cTn id="22" dur="1000"/>
                                        <p:tgtEl>
                                          <p:spTgt spid="8">
                                            <p:txEl>
                                              <p:pRg st="9" end="9"/>
                                            </p:txEl>
                                          </p:spTgt>
                                        </p:tgtEl>
                                      </p:cBhvr>
                                    </p:animEffect>
                                    <p:anim calcmode="lin" valueType="num">
                                      <p:cBhvr>
                                        <p:cTn id="23"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2923615" y="-33024"/>
            <a:ext cx="5373916"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6534552" y="177976"/>
            <a:ext cx="6217478" cy="589905"/>
          </a:xfrm>
          <a:prstGeom prst="rect">
            <a:avLst/>
          </a:prstGeom>
        </p:spPr>
        <p:txBody>
          <a:bodyPr wrap="square" lIns="0" tIns="0" rIns="0" bIns="0" rtlCol="0" anchor="t">
            <a:spAutoFit/>
          </a:bodyPr>
          <a:lstStyle/>
          <a:p>
            <a:pPr algn="ctr">
              <a:lnSpc>
                <a:spcPts val="4611"/>
              </a:lnSpc>
            </a:pPr>
            <a:r>
              <a:rPr lang="en-US" sz="4803" b="1" spc="-23" dirty="0">
                <a:solidFill>
                  <a:srgbClr val="262626"/>
                </a:solidFill>
                <a:latin typeface="Evolventa Bold"/>
                <a:ea typeface="Evolventa Bold"/>
                <a:cs typeface="Evolventa Bold"/>
                <a:sym typeface="Evolventa Bold"/>
              </a:rPr>
              <a:t> </a:t>
            </a:r>
            <a:r>
              <a:rPr lang="en-US" sz="4803" b="1" u="sng" spc="-23" dirty="0">
                <a:solidFill>
                  <a:srgbClr val="262626"/>
                </a:solidFill>
                <a:latin typeface="Evolventa Bold"/>
                <a:ea typeface="Evolventa Bold"/>
                <a:cs typeface="Evolventa Bold"/>
                <a:sym typeface="Evolventa Bold"/>
              </a:rPr>
              <a:t>Project Overview</a:t>
            </a:r>
          </a:p>
        </p:txBody>
      </p:sp>
      <p:sp>
        <p:nvSpPr>
          <p:cNvPr id="8" name="AutoShape 8"/>
          <p:cNvSpPr/>
          <p:nvPr/>
        </p:nvSpPr>
        <p:spPr>
          <a:xfrm flipH="1">
            <a:off x="9753600" y="1165081"/>
            <a:ext cx="23056" cy="855041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9" name="TextBox 9"/>
          <p:cNvSpPr txBox="1"/>
          <p:nvPr/>
        </p:nvSpPr>
        <p:spPr>
          <a:xfrm>
            <a:off x="969758" y="1183389"/>
            <a:ext cx="8496300" cy="9539856"/>
          </a:xfrm>
          <a:prstGeom prst="rect">
            <a:avLst/>
          </a:prstGeom>
        </p:spPr>
        <p:txBody>
          <a:bodyPr wrap="square" lIns="0" tIns="0" rIns="0" bIns="0" rtlCol="0" anchor="t">
            <a:spAutoFit/>
          </a:bodyPr>
          <a:lstStyle/>
          <a:p>
            <a:pPr marL="388620" indent="-342900" algn="just">
              <a:buFont typeface="Arial" panose="020B0604020202020204" pitchFamily="34" charset="0"/>
              <a:buChar char="•"/>
            </a:pPr>
            <a:r>
              <a:rPr lang="en-US" sz="2800" dirty="0"/>
              <a:t>A comprehensive analysis of Uber’s operational challenges using advanced BI tools.</a:t>
            </a:r>
          </a:p>
          <a:p>
            <a:pPr marL="388620" indent="-342900" algn="just">
              <a:buFont typeface="Arial" panose="020B0604020202020204" pitchFamily="34" charset="0"/>
              <a:buChar char="•"/>
            </a:pPr>
            <a:r>
              <a:rPr lang="en-US" sz="2800" dirty="0"/>
              <a:t>Focus areas:</a:t>
            </a:r>
          </a:p>
          <a:p>
            <a:pPr marL="457200" lvl="1" indent="0" algn="just">
              <a:buNone/>
            </a:pPr>
            <a:r>
              <a:rPr lang="en-US" sz="2800" b="1" i="1" dirty="0"/>
              <a:t>Airport-City Trips</a:t>
            </a:r>
            <a:r>
              <a:rPr lang="en-US" sz="2800" dirty="0"/>
              <a:t>: Addressing driver unavailability and ride cancellations.</a:t>
            </a:r>
          </a:p>
          <a:p>
            <a:pPr marL="457200" lvl="1" indent="0" algn="just">
              <a:buNone/>
            </a:pPr>
            <a:r>
              <a:rPr lang="en-US" sz="2800" b="1" i="1" dirty="0"/>
              <a:t>Operational Performance</a:t>
            </a:r>
            <a:r>
              <a:rPr lang="en-US" sz="2800" dirty="0"/>
              <a:t>: Enhancing revenue and trip efficiency.</a:t>
            </a:r>
          </a:p>
          <a:p>
            <a:pPr marL="457200" lvl="1" indent="0" algn="just">
              <a:buNone/>
            </a:pPr>
            <a:endParaRPr lang="en-US" sz="1400" dirty="0"/>
          </a:p>
          <a:p>
            <a:pPr algn="just"/>
            <a:r>
              <a:rPr lang="en-US" sz="2800" b="0" i="0" dirty="0">
                <a:solidFill>
                  <a:srgbClr val="000000"/>
                </a:solidFill>
                <a:effectLst/>
                <a:latin typeface="Calibri Light" panose="020F0302020204030204" pitchFamily="34" charset="0"/>
              </a:rPr>
              <a:t>​</a:t>
            </a:r>
            <a:r>
              <a:rPr lang="en-US" sz="2800" b="1" dirty="0"/>
              <a:t>🎯 </a:t>
            </a:r>
            <a:r>
              <a:rPr lang="en-US" sz="2800" b="1" u="sng" dirty="0"/>
              <a:t>Goals</a:t>
            </a:r>
            <a:r>
              <a:rPr lang="en-US" sz="2800" b="1" dirty="0"/>
              <a:t>:</a:t>
            </a:r>
            <a:endParaRPr lang="en-US" sz="2800" dirty="0"/>
          </a:p>
          <a:p>
            <a:pPr marL="795338" indent="-398463" algn="just">
              <a:buFont typeface="Arial" panose="020B0604020202020204" pitchFamily="34" charset="0"/>
              <a:buChar char="•"/>
            </a:pPr>
            <a:r>
              <a:rPr lang="en-US" sz="2800" b="1" i="1" dirty="0"/>
              <a:t>Operational Efficiency</a:t>
            </a:r>
            <a:r>
              <a:rPr lang="en-US" sz="2800" dirty="0"/>
              <a:t>: Align supply-demand &amp; minimize idle time.</a:t>
            </a:r>
          </a:p>
          <a:p>
            <a:pPr marL="795338" indent="-398463" algn="just">
              <a:buFont typeface="Arial" panose="020B0604020202020204" pitchFamily="34" charset="0"/>
              <a:buChar char="•"/>
            </a:pPr>
            <a:r>
              <a:rPr lang="en-US" sz="2800" b="1" i="1" dirty="0"/>
              <a:t>Customer Satisfaction</a:t>
            </a:r>
            <a:r>
              <a:rPr lang="en-US" sz="2800" dirty="0"/>
              <a:t>: Reduce cancellations &amp; delays.</a:t>
            </a:r>
          </a:p>
          <a:p>
            <a:pPr marL="862013" indent="-465138" algn="just">
              <a:buFont typeface="Arial" panose="020B0604020202020204" pitchFamily="34" charset="0"/>
              <a:buChar char="•"/>
            </a:pPr>
            <a:r>
              <a:rPr lang="en-US" sz="2800" b="1" i="1" dirty="0"/>
              <a:t>Market Dynamics</a:t>
            </a:r>
            <a:r>
              <a:rPr lang="en-US" sz="2800" dirty="0"/>
              <a:t>: Predict demand &amp; optimize pricing</a:t>
            </a:r>
          </a:p>
          <a:p>
            <a:pPr marL="862013" indent="-465138" algn="just">
              <a:buFont typeface="Arial" panose="020B0604020202020204" pitchFamily="34" charset="0"/>
              <a:buChar char="•"/>
            </a:pPr>
            <a:endParaRPr lang="en-US" sz="1050" dirty="0"/>
          </a:p>
          <a:p>
            <a:pPr algn="just"/>
            <a:r>
              <a:rPr lang="en-US" sz="2800" b="1" dirty="0"/>
              <a:t>📊 </a:t>
            </a:r>
            <a:r>
              <a:rPr lang="en-US" sz="2800" b="1" u="sng" dirty="0"/>
              <a:t>Deliverables</a:t>
            </a:r>
            <a:r>
              <a:rPr lang="en-US" sz="2800" dirty="0"/>
              <a:t>:</a:t>
            </a:r>
          </a:p>
          <a:p>
            <a:pPr marL="914400" indent="-450850" algn="just">
              <a:buFont typeface="Arial" panose="020B0604020202020204" pitchFamily="34" charset="0"/>
              <a:buChar char="•"/>
            </a:pPr>
            <a:r>
              <a:rPr lang="en-US" sz="2800" b="1" dirty="0"/>
              <a:t>Dashboards</a:t>
            </a:r>
            <a:r>
              <a:rPr lang="en-US" sz="2800" dirty="0"/>
              <a:t>: Real-time insights into revenue, cancellations, and trip efficiency.</a:t>
            </a:r>
          </a:p>
          <a:p>
            <a:pPr marL="966788" indent="-503238" algn="just">
              <a:buFont typeface="Arial" panose="020B0604020202020204" pitchFamily="34" charset="0"/>
              <a:buChar char="•"/>
            </a:pPr>
            <a:r>
              <a:rPr lang="en-US" sz="2800" b="1" dirty="0"/>
              <a:t>Recommendations</a:t>
            </a:r>
            <a:r>
              <a:rPr lang="en-US" sz="2800" dirty="0"/>
              <a:t>: Driver incentives, pre-booking, and dynamic pricing.</a:t>
            </a:r>
          </a:p>
          <a:p>
            <a:pPr algn="just">
              <a:buFont typeface="Arial" panose="020B0604020202020204" pitchFamily="34" charset="0"/>
              <a:buChar char="•"/>
            </a:pPr>
            <a:endParaRPr lang="en-US" sz="2800" dirty="0"/>
          </a:p>
          <a:p>
            <a:pPr algn="ctr">
              <a:lnSpc>
                <a:spcPts val="4755"/>
              </a:lnSpc>
              <a:spcBef>
                <a:spcPct val="0"/>
              </a:spcBef>
            </a:pPr>
            <a:endParaRPr lang="en-US" sz="3602" b="1" spc="-17" dirty="0">
              <a:solidFill>
                <a:srgbClr val="262626"/>
              </a:solidFill>
              <a:latin typeface="Evolventa Bold"/>
              <a:ea typeface="Evolventa Bold"/>
              <a:cs typeface="Evolventa Bold"/>
              <a:sym typeface="Evolventa Bold"/>
            </a:endParaRPr>
          </a:p>
        </p:txBody>
      </p:sp>
      <p:sp>
        <p:nvSpPr>
          <p:cNvPr id="10" name="TextBox 9">
            <a:extLst>
              <a:ext uri="{FF2B5EF4-FFF2-40B4-BE49-F238E27FC236}">
                <a16:creationId xmlns:a16="http://schemas.microsoft.com/office/drawing/2014/main" id="{398F412E-73BC-9FF9-519A-12585418A74D}"/>
              </a:ext>
            </a:extLst>
          </p:cNvPr>
          <p:cNvSpPr txBox="1"/>
          <p:nvPr/>
        </p:nvSpPr>
        <p:spPr>
          <a:xfrm>
            <a:off x="10474052" y="2100968"/>
            <a:ext cx="7505835" cy="6085064"/>
          </a:xfrm>
          <a:prstGeom prst="rect">
            <a:avLst/>
          </a:prstGeom>
        </p:spPr>
        <p:txBody>
          <a:bodyPr wrap="square" lIns="0" tIns="0" rIns="0" bIns="0" rtlCol="0" anchor="t">
            <a:spAutoFit/>
          </a:bodyPr>
          <a:lstStyle/>
          <a:p>
            <a:pPr algn="just"/>
            <a:r>
              <a:rPr lang="en-US" sz="3600" b="1" dirty="0"/>
              <a:t>🔑 Key Findings</a:t>
            </a:r>
            <a:r>
              <a:rPr lang="en-US" sz="3600" dirty="0"/>
              <a:t>:</a:t>
            </a:r>
          </a:p>
          <a:p>
            <a:pPr marL="331470" indent="-285750" algn="just">
              <a:buFont typeface="Arial" panose="020B0604020202020204" pitchFamily="34" charset="0"/>
              <a:buChar char="•"/>
            </a:pPr>
            <a:r>
              <a:rPr lang="en-US" sz="3600" i="1" dirty="0"/>
              <a:t>Peak issues</a:t>
            </a:r>
            <a:r>
              <a:rPr lang="en-US" sz="3600" dirty="0"/>
              <a:t>: </a:t>
            </a:r>
            <a:r>
              <a:rPr lang="en-US" sz="3600" i="1" dirty="0"/>
              <a:t>Morning city cancellations</a:t>
            </a:r>
            <a:r>
              <a:rPr lang="en-US" sz="3600" dirty="0"/>
              <a:t> &amp; </a:t>
            </a:r>
            <a:r>
              <a:rPr lang="en-US" sz="3600" i="1" dirty="0"/>
              <a:t>evening airport unavailability</a:t>
            </a:r>
            <a:r>
              <a:rPr lang="en-US" sz="3600" dirty="0"/>
              <a:t>.</a:t>
            </a:r>
          </a:p>
          <a:p>
            <a:pPr marL="331470" indent="-285750" algn="just">
              <a:buFont typeface="Arial" panose="020B0604020202020204" pitchFamily="34" charset="0"/>
              <a:buChar char="•"/>
            </a:pPr>
            <a:r>
              <a:rPr lang="en-US" sz="3600" dirty="0"/>
              <a:t>Revenue potential lost due to supply-demand mismatches.</a:t>
            </a:r>
          </a:p>
          <a:p>
            <a:pPr algn="just"/>
            <a:endParaRPr lang="en-US" sz="3600" dirty="0"/>
          </a:p>
          <a:p>
            <a:r>
              <a:rPr lang="en-US" sz="3600" b="1" dirty="0"/>
              <a:t>🌟Impact</a:t>
            </a:r>
            <a:r>
              <a:rPr lang="en-US" sz="3600" dirty="0"/>
              <a:t>:</a:t>
            </a:r>
            <a:br>
              <a:rPr lang="en-US" sz="3600" dirty="0"/>
            </a:br>
            <a:r>
              <a:rPr lang="en-US" sz="3600" dirty="0"/>
              <a:t>Improved reliability, increased revenue, and enhanced customer experience.</a:t>
            </a:r>
          </a:p>
          <a:p>
            <a:pPr algn="just">
              <a:lnSpc>
                <a:spcPts val="4755"/>
              </a:lnSpc>
              <a:spcBef>
                <a:spcPct val="0"/>
              </a:spcBef>
            </a:pPr>
            <a:endParaRPr lang="en-US" sz="3602" b="1" spc="-17" dirty="0">
              <a:solidFill>
                <a:srgbClr val="262626"/>
              </a:solidFill>
              <a:latin typeface="Evolventa Bold"/>
              <a:ea typeface="Evolventa Bold"/>
              <a:cs typeface="Evolventa Bold"/>
              <a:sym typeface="Evolventa Bold"/>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fade">
                                      <p:cBhvr>
                                        <p:cTn id="7" dur="1000"/>
                                        <p:tgtEl>
                                          <p:spTgt spid="9">
                                            <p:txEl>
                                              <p:pRg st="5" end="5"/>
                                            </p:txEl>
                                          </p:spTgt>
                                        </p:tgtEl>
                                      </p:cBhvr>
                                    </p:animEffect>
                                    <p:anim calcmode="lin" valueType="num">
                                      <p:cBhvr>
                                        <p:cTn id="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fade">
                                      <p:cBhvr>
                                        <p:cTn id="12" dur="1000"/>
                                        <p:tgtEl>
                                          <p:spTgt spid="9">
                                            <p:txEl>
                                              <p:pRg st="6" end="6"/>
                                            </p:txEl>
                                          </p:spTgt>
                                        </p:tgtEl>
                                      </p:cBhvr>
                                    </p:animEffect>
                                    <p:anim calcmode="lin" valueType="num">
                                      <p:cBhvr>
                                        <p:cTn id="1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fade">
                                      <p:cBhvr>
                                        <p:cTn id="17" dur="1000"/>
                                        <p:tgtEl>
                                          <p:spTgt spid="9">
                                            <p:txEl>
                                              <p:pRg st="7" end="7"/>
                                            </p:txEl>
                                          </p:spTgt>
                                        </p:tgtEl>
                                      </p:cBhvr>
                                    </p:animEffect>
                                    <p:anim calcmode="lin" valueType="num">
                                      <p:cBhvr>
                                        <p:cTn id="18"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8" end="8"/>
                                            </p:txEl>
                                          </p:spTgt>
                                        </p:tgtEl>
                                        <p:attrNameLst>
                                          <p:attrName>style.visibility</p:attrName>
                                        </p:attrNameLst>
                                      </p:cBhvr>
                                      <p:to>
                                        <p:strVal val="visible"/>
                                      </p:to>
                                    </p:set>
                                    <p:animEffect transition="in" filter="fade">
                                      <p:cBhvr>
                                        <p:cTn id="22" dur="1000"/>
                                        <p:tgtEl>
                                          <p:spTgt spid="9">
                                            <p:txEl>
                                              <p:pRg st="8" end="8"/>
                                            </p:txEl>
                                          </p:spTgt>
                                        </p:tgtEl>
                                      </p:cBhvr>
                                    </p:animEffect>
                                    <p:anim calcmode="lin" valueType="num">
                                      <p:cBhvr>
                                        <p:cTn id="23"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animEffect transition="in" filter="fade">
                                      <p:cBhvr>
                                        <p:cTn id="29" dur="1000"/>
                                        <p:tgtEl>
                                          <p:spTgt spid="9">
                                            <p:txEl>
                                              <p:pRg st="10" end="10"/>
                                            </p:txEl>
                                          </p:spTgt>
                                        </p:tgtEl>
                                      </p:cBhvr>
                                    </p:animEffect>
                                    <p:anim calcmode="lin" valueType="num">
                                      <p:cBhvr>
                                        <p:cTn id="30"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10" end="1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xEl>
                                              <p:pRg st="11" end="11"/>
                                            </p:txEl>
                                          </p:spTgt>
                                        </p:tgtEl>
                                        <p:attrNameLst>
                                          <p:attrName>style.visibility</p:attrName>
                                        </p:attrNameLst>
                                      </p:cBhvr>
                                      <p:to>
                                        <p:strVal val="visible"/>
                                      </p:to>
                                    </p:set>
                                    <p:animEffect transition="in" filter="fade">
                                      <p:cBhvr>
                                        <p:cTn id="34" dur="1000"/>
                                        <p:tgtEl>
                                          <p:spTgt spid="9">
                                            <p:txEl>
                                              <p:pRg st="11" end="11"/>
                                            </p:txEl>
                                          </p:spTgt>
                                        </p:tgtEl>
                                      </p:cBhvr>
                                    </p:animEffect>
                                    <p:anim calcmode="lin" valueType="num">
                                      <p:cBhvr>
                                        <p:cTn id="35"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11" end="11"/>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
                                            <p:txEl>
                                              <p:pRg st="12" end="12"/>
                                            </p:txEl>
                                          </p:spTgt>
                                        </p:tgtEl>
                                        <p:attrNameLst>
                                          <p:attrName>style.visibility</p:attrName>
                                        </p:attrNameLst>
                                      </p:cBhvr>
                                      <p:to>
                                        <p:strVal val="visible"/>
                                      </p:to>
                                    </p:set>
                                    <p:animEffect transition="in" filter="fade">
                                      <p:cBhvr>
                                        <p:cTn id="39" dur="1000"/>
                                        <p:tgtEl>
                                          <p:spTgt spid="9">
                                            <p:txEl>
                                              <p:pRg st="12" end="12"/>
                                            </p:txEl>
                                          </p:spTgt>
                                        </p:tgtEl>
                                      </p:cBhvr>
                                    </p:animEffect>
                                    <p:anim calcmode="lin" valueType="num">
                                      <p:cBhvr>
                                        <p:cTn id="40" dur="10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
                                            <p:txEl>
                                              <p:pRg st="0" end="0"/>
                                            </p:txEl>
                                          </p:spTgt>
                                        </p:tgtEl>
                                        <p:attrNameLst>
                                          <p:attrName>style.visibility</p:attrName>
                                        </p:attrNameLst>
                                      </p:cBhvr>
                                      <p:to>
                                        <p:strVal val="visible"/>
                                      </p:to>
                                    </p:set>
                                    <p:animEffect transition="in" filter="fade">
                                      <p:cBhvr>
                                        <p:cTn id="46" dur="1000"/>
                                        <p:tgtEl>
                                          <p:spTgt spid="10">
                                            <p:txEl>
                                              <p:pRg st="0" end="0"/>
                                            </p:txEl>
                                          </p:spTgt>
                                        </p:tgtEl>
                                      </p:cBhvr>
                                    </p:animEffect>
                                    <p:anim calcmode="lin" valueType="num">
                                      <p:cBhvr>
                                        <p:cTn id="4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
                                            <p:txEl>
                                              <p:pRg st="1" end="1"/>
                                            </p:txEl>
                                          </p:spTgt>
                                        </p:tgtEl>
                                        <p:attrNameLst>
                                          <p:attrName>style.visibility</p:attrName>
                                        </p:attrNameLst>
                                      </p:cBhvr>
                                      <p:to>
                                        <p:strVal val="visible"/>
                                      </p:to>
                                    </p:set>
                                    <p:animEffect transition="in" filter="fade">
                                      <p:cBhvr>
                                        <p:cTn id="51" dur="1000"/>
                                        <p:tgtEl>
                                          <p:spTgt spid="10">
                                            <p:txEl>
                                              <p:pRg st="1" end="1"/>
                                            </p:txEl>
                                          </p:spTgt>
                                        </p:tgtEl>
                                      </p:cBhvr>
                                    </p:animEffect>
                                    <p:anim calcmode="lin" valueType="num">
                                      <p:cBhvr>
                                        <p:cTn id="5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xEl>
                                              <p:pRg st="2" end="2"/>
                                            </p:txEl>
                                          </p:spTgt>
                                        </p:tgtEl>
                                        <p:attrNameLst>
                                          <p:attrName>style.visibility</p:attrName>
                                        </p:attrNameLst>
                                      </p:cBhvr>
                                      <p:to>
                                        <p:strVal val="visible"/>
                                      </p:to>
                                    </p:set>
                                    <p:animEffect transition="in" filter="fade">
                                      <p:cBhvr>
                                        <p:cTn id="56" dur="1000"/>
                                        <p:tgtEl>
                                          <p:spTgt spid="10">
                                            <p:txEl>
                                              <p:pRg st="2" end="2"/>
                                            </p:txEl>
                                          </p:spTgt>
                                        </p:tgtEl>
                                      </p:cBhvr>
                                    </p:animEffect>
                                    <p:anim calcmode="lin" valueType="num">
                                      <p:cBhvr>
                                        <p:cTn id="5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animEffect transition="in" filter="fade">
                                      <p:cBhvr>
                                        <p:cTn id="63" dur="1000"/>
                                        <p:tgtEl>
                                          <p:spTgt spid="10">
                                            <p:txEl>
                                              <p:pRg st="4" end="4"/>
                                            </p:txEl>
                                          </p:spTgt>
                                        </p:tgtEl>
                                      </p:cBhvr>
                                    </p:animEffect>
                                    <p:anim calcmode="lin" valueType="num">
                                      <p:cBhvr>
                                        <p:cTn id="64"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7756" y="2034052"/>
            <a:ext cx="1966678" cy="2052863"/>
          </a:xfrm>
          <a:custGeom>
            <a:avLst/>
            <a:gdLst/>
            <a:ahLst/>
            <a:cxnLst/>
            <a:rect l="l" t="t" r="r" b="b"/>
            <a:pathLst>
              <a:path w="1966678" h="2052863">
                <a:moveTo>
                  <a:pt x="0" y="0"/>
                </a:moveTo>
                <a:lnTo>
                  <a:pt x="1966679" y="0"/>
                </a:lnTo>
                <a:lnTo>
                  <a:pt x="1966679" y="2052863"/>
                </a:lnTo>
                <a:lnTo>
                  <a:pt x="0" y="20528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01997" y="2700712"/>
            <a:ext cx="916742" cy="956916"/>
          </a:xfrm>
          <a:custGeom>
            <a:avLst/>
            <a:gdLst/>
            <a:ahLst/>
            <a:cxnLst/>
            <a:rect l="l" t="t" r="r" b="b"/>
            <a:pathLst>
              <a:path w="916742" h="956916">
                <a:moveTo>
                  <a:pt x="0" y="0"/>
                </a:moveTo>
                <a:lnTo>
                  <a:pt x="916742" y="0"/>
                </a:lnTo>
                <a:lnTo>
                  <a:pt x="916742" y="956916"/>
                </a:lnTo>
                <a:lnTo>
                  <a:pt x="0" y="956916"/>
                </a:lnTo>
                <a:lnTo>
                  <a:pt x="0" y="0"/>
                </a:lnTo>
                <a:close/>
              </a:path>
            </a:pathLst>
          </a:custGeom>
          <a:blipFill>
            <a:blip r:embed="rId5">
              <a:extLst>
                <a:ext uri="{96DAC541-7B7A-43D3-8B79-37D633B846F1}">
                  <asvg:svgBlip xmlns:asvg="http://schemas.microsoft.com/office/drawing/2016/SVG/main" r:embed="rId6"/>
                </a:ext>
              </a:extLst>
            </a:blip>
            <a:stretch>
              <a:fillRect l="-2191" r="-2191"/>
            </a:stretch>
          </a:blipFill>
        </p:spPr>
        <p:txBody>
          <a:bodyPr/>
          <a:lstStyle/>
          <a:p>
            <a:endParaRPr lang="en-US"/>
          </a:p>
        </p:txBody>
      </p:sp>
      <p:sp>
        <p:nvSpPr>
          <p:cNvPr id="4" name="TextBox 4"/>
          <p:cNvSpPr txBox="1"/>
          <p:nvPr/>
        </p:nvSpPr>
        <p:spPr>
          <a:xfrm>
            <a:off x="1242304" y="5151905"/>
            <a:ext cx="3003930" cy="1013721"/>
          </a:xfrm>
          <a:prstGeom prst="rect">
            <a:avLst/>
          </a:prstGeom>
        </p:spPr>
        <p:txBody>
          <a:bodyPr lIns="0" tIns="0" rIns="0" bIns="0" rtlCol="0" anchor="t">
            <a:spAutoFit/>
          </a:bodyPr>
          <a:lstStyle/>
          <a:p>
            <a:pPr algn="ctr">
              <a:lnSpc>
                <a:spcPts val="6301"/>
              </a:lnSpc>
            </a:pPr>
            <a:r>
              <a:rPr lang="en-US" sz="3602" spc="-17" dirty="0">
                <a:solidFill>
                  <a:srgbClr val="000000"/>
                </a:solidFill>
                <a:latin typeface="Evolventa"/>
                <a:ea typeface="Evolventa"/>
                <a:cs typeface="Evolventa"/>
                <a:sym typeface="Evolventa"/>
              </a:rPr>
              <a:t>Hadoop</a:t>
            </a:r>
          </a:p>
        </p:txBody>
      </p:sp>
      <p:sp>
        <p:nvSpPr>
          <p:cNvPr id="5" name="TextBox 5"/>
          <p:cNvSpPr txBox="1"/>
          <p:nvPr/>
        </p:nvSpPr>
        <p:spPr>
          <a:xfrm>
            <a:off x="728293" y="6026535"/>
            <a:ext cx="2899714" cy="1095136"/>
          </a:xfrm>
          <a:prstGeom prst="rect">
            <a:avLst/>
          </a:prstGeom>
        </p:spPr>
        <p:txBody>
          <a:bodyPr lIns="0" tIns="0" rIns="0" bIns="0" rtlCol="0" anchor="t">
            <a:spAutoFit/>
          </a:bodyPr>
          <a:lstStyle/>
          <a:p>
            <a:pPr algn="ctr">
              <a:lnSpc>
                <a:spcPts val="6722"/>
              </a:lnSpc>
            </a:pPr>
            <a:r>
              <a:rPr lang="en-US" sz="3602" spc="-17">
                <a:solidFill>
                  <a:srgbClr val="000000"/>
                </a:solidFill>
                <a:latin typeface="Evolventa"/>
                <a:ea typeface="Evolventa"/>
                <a:cs typeface="Evolventa"/>
                <a:sym typeface="Evolventa"/>
              </a:rPr>
              <a:t>  Hive</a:t>
            </a:r>
          </a:p>
        </p:txBody>
      </p:sp>
      <p:sp>
        <p:nvSpPr>
          <p:cNvPr id="6" name="TextBox 6"/>
          <p:cNvSpPr txBox="1"/>
          <p:nvPr/>
        </p:nvSpPr>
        <p:spPr>
          <a:xfrm>
            <a:off x="1273928" y="7095375"/>
            <a:ext cx="2644975" cy="1095136"/>
          </a:xfrm>
          <a:prstGeom prst="rect">
            <a:avLst/>
          </a:prstGeom>
        </p:spPr>
        <p:txBody>
          <a:bodyPr lIns="0" tIns="0" rIns="0" bIns="0" rtlCol="0" anchor="t">
            <a:spAutoFit/>
          </a:bodyPr>
          <a:lstStyle/>
          <a:p>
            <a:pPr algn="ctr">
              <a:lnSpc>
                <a:spcPts val="6722"/>
              </a:lnSpc>
            </a:pPr>
            <a:r>
              <a:rPr lang="en-US" sz="3602" spc="-17">
                <a:solidFill>
                  <a:srgbClr val="000000"/>
                </a:solidFill>
                <a:latin typeface="Evolventa"/>
                <a:ea typeface="Evolventa"/>
                <a:cs typeface="Evolventa"/>
                <a:sym typeface="Evolventa"/>
              </a:rPr>
              <a:t>Vertica</a:t>
            </a:r>
          </a:p>
        </p:txBody>
      </p:sp>
      <p:sp>
        <p:nvSpPr>
          <p:cNvPr id="7" name="Freeform 7"/>
          <p:cNvSpPr/>
          <p:nvPr/>
        </p:nvSpPr>
        <p:spPr>
          <a:xfrm>
            <a:off x="693538" y="5343904"/>
            <a:ext cx="890532" cy="876866"/>
          </a:xfrm>
          <a:custGeom>
            <a:avLst/>
            <a:gdLst/>
            <a:ahLst/>
            <a:cxnLst/>
            <a:rect l="l" t="t" r="r" b="b"/>
            <a:pathLst>
              <a:path w="890532" h="876866">
                <a:moveTo>
                  <a:pt x="0" y="0"/>
                </a:moveTo>
                <a:lnTo>
                  <a:pt x="890533" y="0"/>
                </a:lnTo>
                <a:lnTo>
                  <a:pt x="890533" y="876866"/>
                </a:lnTo>
                <a:lnTo>
                  <a:pt x="0" y="8768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938710" y="5604532"/>
            <a:ext cx="450359" cy="502476"/>
          </a:xfrm>
          <a:custGeom>
            <a:avLst/>
            <a:gdLst/>
            <a:ahLst/>
            <a:cxnLst/>
            <a:rect l="l" t="t" r="r" b="b"/>
            <a:pathLst>
              <a:path w="450359" h="502476">
                <a:moveTo>
                  <a:pt x="0" y="0"/>
                </a:moveTo>
                <a:lnTo>
                  <a:pt x="450359" y="0"/>
                </a:lnTo>
                <a:lnTo>
                  <a:pt x="450359" y="502477"/>
                </a:lnTo>
                <a:lnTo>
                  <a:pt x="0" y="502477"/>
                </a:lnTo>
                <a:lnTo>
                  <a:pt x="0" y="0"/>
                </a:lnTo>
                <a:close/>
              </a:path>
            </a:pathLst>
          </a:custGeom>
          <a:blipFill>
            <a:blip r:embed="rId5">
              <a:extLst>
                <a:ext uri="{96DAC541-7B7A-43D3-8B79-37D633B846F1}">
                  <asvg:svgBlip xmlns:asvg="http://schemas.microsoft.com/office/drawing/2016/SVG/main" r:embed="rId6"/>
                </a:ext>
              </a:extLst>
            </a:blip>
            <a:stretch>
              <a:fillRect l="-5786" r="-5786"/>
            </a:stretch>
          </a:blipFill>
        </p:spPr>
        <p:txBody>
          <a:bodyPr/>
          <a:lstStyle/>
          <a:p>
            <a:endParaRPr lang="en-US"/>
          </a:p>
        </p:txBody>
      </p:sp>
      <p:sp>
        <p:nvSpPr>
          <p:cNvPr id="9" name="Freeform 9"/>
          <p:cNvSpPr/>
          <p:nvPr/>
        </p:nvSpPr>
        <p:spPr>
          <a:xfrm>
            <a:off x="690010" y="6317961"/>
            <a:ext cx="890533" cy="1029306"/>
          </a:xfrm>
          <a:custGeom>
            <a:avLst/>
            <a:gdLst/>
            <a:ahLst/>
            <a:cxnLst/>
            <a:rect l="l" t="t" r="r" b="b"/>
            <a:pathLst>
              <a:path w="890533" h="1029306">
                <a:moveTo>
                  <a:pt x="0" y="0"/>
                </a:moveTo>
                <a:lnTo>
                  <a:pt x="890533" y="0"/>
                </a:lnTo>
                <a:lnTo>
                  <a:pt x="890533" y="1029306"/>
                </a:lnTo>
                <a:lnTo>
                  <a:pt x="0" y="10293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902308" y="6637455"/>
            <a:ext cx="486761" cy="539723"/>
          </a:xfrm>
          <a:custGeom>
            <a:avLst/>
            <a:gdLst/>
            <a:ahLst/>
            <a:cxnLst/>
            <a:rect l="l" t="t" r="r" b="b"/>
            <a:pathLst>
              <a:path w="486761" h="539723">
                <a:moveTo>
                  <a:pt x="0" y="0"/>
                </a:moveTo>
                <a:lnTo>
                  <a:pt x="486762" y="0"/>
                </a:lnTo>
                <a:lnTo>
                  <a:pt x="486762" y="539724"/>
                </a:lnTo>
                <a:lnTo>
                  <a:pt x="0" y="539724"/>
                </a:lnTo>
                <a:lnTo>
                  <a:pt x="0" y="0"/>
                </a:lnTo>
                <a:close/>
              </a:path>
            </a:pathLst>
          </a:custGeom>
          <a:blipFill>
            <a:blip r:embed="rId5">
              <a:extLst>
                <a:ext uri="{96DAC541-7B7A-43D3-8B79-37D633B846F1}">
                  <asvg:svgBlip xmlns:asvg="http://schemas.microsoft.com/office/drawing/2016/SVG/main" r:embed="rId6"/>
                </a:ext>
              </a:extLst>
            </a:blip>
            <a:stretch>
              <a:fillRect l="-5440" r="-5440"/>
            </a:stretch>
          </a:blipFill>
        </p:spPr>
        <p:txBody>
          <a:bodyPr/>
          <a:lstStyle/>
          <a:p>
            <a:endParaRPr lang="en-US"/>
          </a:p>
        </p:txBody>
      </p:sp>
      <p:sp>
        <p:nvSpPr>
          <p:cNvPr id="11" name="Freeform 11"/>
          <p:cNvSpPr/>
          <p:nvPr/>
        </p:nvSpPr>
        <p:spPr>
          <a:xfrm>
            <a:off x="678669" y="7398665"/>
            <a:ext cx="901873" cy="941944"/>
          </a:xfrm>
          <a:custGeom>
            <a:avLst/>
            <a:gdLst/>
            <a:ahLst/>
            <a:cxnLst/>
            <a:rect l="l" t="t" r="r" b="b"/>
            <a:pathLst>
              <a:path w="901873" h="941944">
                <a:moveTo>
                  <a:pt x="0" y="0"/>
                </a:moveTo>
                <a:lnTo>
                  <a:pt x="901873" y="0"/>
                </a:lnTo>
                <a:lnTo>
                  <a:pt x="901873" y="941945"/>
                </a:lnTo>
                <a:lnTo>
                  <a:pt x="0" y="9419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851449" y="7596177"/>
            <a:ext cx="598783" cy="516936"/>
          </a:xfrm>
          <a:custGeom>
            <a:avLst/>
            <a:gdLst/>
            <a:ahLst/>
            <a:cxnLst/>
            <a:rect l="l" t="t" r="r" b="b"/>
            <a:pathLst>
              <a:path w="598783" h="516936">
                <a:moveTo>
                  <a:pt x="0" y="0"/>
                </a:moveTo>
                <a:lnTo>
                  <a:pt x="598783" y="0"/>
                </a:lnTo>
                <a:lnTo>
                  <a:pt x="598783" y="516937"/>
                </a:lnTo>
                <a:lnTo>
                  <a:pt x="0" y="516937"/>
                </a:lnTo>
                <a:lnTo>
                  <a:pt x="0" y="0"/>
                </a:lnTo>
                <a:close/>
              </a:path>
            </a:pathLst>
          </a:custGeom>
          <a:blipFill>
            <a:blip r:embed="rId5">
              <a:extLst>
                <a:ext uri="{96DAC541-7B7A-43D3-8B79-37D633B846F1}">
                  <asvg:svgBlip xmlns:asvg="http://schemas.microsoft.com/office/drawing/2016/SVG/main" r:embed="rId6"/>
                </a:ext>
              </a:extLst>
            </a:blip>
            <a:stretch>
              <a:fillRect t="-7916" b="-7916"/>
            </a:stretch>
          </a:blipFill>
        </p:spPr>
        <p:txBody>
          <a:bodyPr/>
          <a:lstStyle/>
          <a:p>
            <a:endParaRPr lang="en-US"/>
          </a:p>
        </p:txBody>
      </p:sp>
      <p:sp>
        <p:nvSpPr>
          <p:cNvPr id="13" name="Freeform 13"/>
          <p:cNvSpPr/>
          <p:nvPr/>
        </p:nvSpPr>
        <p:spPr>
          <a:xfrm>
            <a:off x="6191874" y="2038461"/>
            <a:ext cx="1966678" cy="1975638"/>
          </a:xfrm>
          <a:custGeom>
            <a:avLst/>
            <a:gdLst/>
            <a:ahLst/>
            <a:cxnLst/>
            <a:rect l="l" t="t" r="r" b="b"/>
            <a:pathLst>
              <a:path w="1966678" h="1975638">
                <a:moveTo>
                  <a:pt x="0" y="0"/>
                </a:moveTo>
                <a:lnTo>
                  <a:pt x="1966679" y="0"/>
                </a:lnTo>
                <a:lnTo>
                  <a:pt x="1966679" y="1975638"/>
                </a:lnTo>
                <a:lnTo>
                  <a:pt x="0" y="19756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6652300" y="2501528"/>
            <a:ext cx="1045827" cy="1044026"/>
          </a:xfrm>
          <a:custGeom>
            <a:avLst/>
            <a:gdLst/>
            <a:ahLst/>
            <a:cxnLst/>
            <a:rect l="l" t="t" r="r" b="b"/>
            <a:pathLst>
              <a:path w="1045827" h="1044026">
                <a:moveTo>
                  <a:pt x="0" y="0"/>
                </a:moveTo>
                <a:lnTo>
                  <a:pt x="1045827" y="0"/>
                </a:lnTo>
                <a:lnTo>
                  <a:pt x="1045827" y="1044026"/>
                </a:lnTo>
                <a:lnTo>
                  <a:pt x="0" y="1044026"/>
                </a:lnTo>
                <a:lnTo>
                  <a:pt x="0" y="0"/>
                </a:lnTo>
                <a:close/>
              </a:path>
            </a:pathLst>
          </a:custGeom>
          <a:blipFill>
            <a:blip r:embed="rId15">
              <a:extLst>
                <a:ext uri="{96DAC541-7B7A-43D3-8B79-37D633B846F1}">
                  <asvg:svgBlip xmlns:asvg="http://schemas.microsoft.com/office/drawing/2016/SVG/main" r:embed="rId16"/>
                </a:ext>
              </a:extLst>
            </a:blip>
            <a:stretch>
              <a:fillRect l="-367" r="-367"/>
            </a:stretch>
          </a:blipFill>
        </p:spPr>
        <p:txBody>
          <a:bodyPr/>
          <a:lstStyle/>
          <a:p>
            <a:endParaRPr lang="en-US"/>
          </a:p>
        </p:txBody>
      </p:sp>
      <p:sp>
        <p:nvSpPr>
          <p:cNvPr id="15" name="Freeform 15"/>
          <p:cNvSpPr/>
          <p:nvPr/>
        </p:nvSpPr>
        <p:spPr>
          <a:xfrm>
            <a:off x="14020800" y="1952216"/>
            <a:ext cx="2074997" cy="1975638"/>
          </a:xfrm>
          <a:custGeom>
            <a:avLst/>
            <a:gdLst/>
            <a:ahLst/>
            <a:cxnLst/>
            <a:rect l="l" t="t" r="r" b="b"/>
            <a:pathLst>
              <a:path w="2074997" h="1975638">
                <a:moveTo>
                  <a:pt x="0" y="0"/>
                </a:moveTo>
                <a:lnTo>
                  <a:pt x="2074997" y="0"/>
                </a:lnTo>
                <a:lnTo>
                  <a:pt x="2074997" y="1975638"/>
                </a:lnTo>
                <a:lnTo>
                  <a:pt x="0" y="19756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16" name="Group 16"/>
          <p:cNvGrpSpPr/>
          <p:nvPr/>
        </p:nvGrpSpPr>
        <p:grpSpPr>
          <a:xfrm>
            <a:off x="14257554" y="2334164"/>
            <a:ext cx="1355312" cy="1211390"/>
            <a:chOff x="1331672" y="-28961"/>
            <a:chExt cx="1807082" cy="1615186"/>
          </a:xfrm>
        </p:grpSpPr>
        <p:sp>
          <p:nvSpPr>
            <p:cNvPr id="17" name="Freeform 17"/>
            <p:cNvSpPr/>
            <p:nvPr/>
          </p:nvSpPr>
          <p:spPr>
            <a:xfrm>
              <a:off x="1331672" y="-28961"/>
              <a:ext cx="1807082" cy="1615186"/>
            </a:xfrm>
            <a:custGeom>
              <a:avLst/>
              <a:gdLst/>
              <a:ahLst/>
              <a:cxnLst/>
              <a:rect l="l" t="t" r="r" b="b"/>
              <a:pathLst>
                <a:path w="1807083" h="1615186">
                  <a:moveTo>
                    <a:pt x="0" y="0"/>
                  </a:moveTo>
                  <a:lnTo>
                    <a:pt x="1807083" y="0"/>
                  </a:lnTo>
                  <a:lnTo>
                    <a:pt x="1807083" y="1615186"/>
                  </a:lnTo>
                  <a:lnTo>
                    <a:pt x="0" y="1615186"/>
                  </a:lnTo>
                  <a:lnTo>
                    <a:pt x="0" y="0"/>
                  </a:lnTo>
                  <a:close/>
                </a:path>
              </a:pathLst>
            </a:custGeom>
            <a:blipFill>
              <a:blip r:embed="rId19"/>
              <a:stretch>
                <a:fillRect t="-2560" b="-2559"/>
              </a:stretch>
            </a:blipFill>
          </p:spPr>
          <p:txBody>
            <a:bodyPr/>
            <a:lstStyle/>
            <a:p>
              <a:endParaRPr lang="en-US" dirty="0"/>
            </a:p>
          </p:txBody>
        </p:sp>
      </p:grpSp>
      <p:sp>
        <p:nvSpPr>
          <p:cNvPr id="18" name="TextBox 18"/>
          <p:cNvSpPr txBox="1"/>
          <p:nvPr/>
        </p:nvSpPr>
        <p:spPr>
          <a:xfrm>
            <a:off x="87930" y="-52920"/>
            <a:ext cx="16837288" cy="1432899"/>
          </a:xfrm>
          <a:prstGeom prst="rect">
            <a:avLst/>
          </a:prstGeom>
        </p:spPr>
        <p:txBody>
          <a:bodyPr lIns="0" tIns="0" rIns="0" bIns="0" rtlCol="0" anchor="t">
            <a:spAutoFit/>
          </a:bodyPr>
          <a:lstStyle/>
          <a:p>
            <a:pPr algn="ctr">
              <a:lnSpc>
                <a:spcPts val="5176"/>
              </a:lnSpc>
            </a:pPr>
            <a:r>
              <a:rPr lang="en-US" sz="4428" b="1" spc="-21">
                <a:solidFill>
                  <a:srgbClr val="000000"/>
                </a:solidFill>
                <a:latin typeface="Evolventa Bold"/>
                <a:ea typeface="Evolventa Bold"/>
                <a:cs typeface="Evolventa Bold"/>
                <a:sym typeface="Evolventa Bold"/>
              </a:rPr>
              <a:t>Current status of the use of reporting and business intelligence/analytics systems in the Uber</a:t>
            </a:r>
          </a:p>
        </p:txBody>
      </p:sp>
      <p:sp>
        <p:nvSpPr>
          <p:cNvPr id="19" name="TextBox 19"/>
          <p:cNvSpPr txBox="1"/>
          <p:nvPr/>
        </p:nvSpPr>
        <p:spPr>
          <a:xfrm>
            <a:off x="-19065" y="3977915"/>
            <a:ext cx="4007075" cy="643806"/>
          </a:xfrm>
          <a:prstGeom prst="rect">
            <a:avLst/>
          </a:prstGeom>
        </p:spPr>
        <p:txBody>
          <a:bodyPr lIns="0" tIns="0" rIns="0" bIns="0" rtlCol="0" anchor="t">
            <a:spAutoFit/>
          </a:bodyPr>
          <a:lstStyle/>
          <a:p>
            <a:pPr algn="ctr">
              <a:lnSpc>
                <a:spcPts val="4255"/>
              </a:lnSpc>
            </a:pPr>
            <a:r>
              <a:rPr lang="en-US" sz="3602" b="1" spc="-17" dirty="0">
                <a:solidFill>
                  <a:srgbClr val="000000"/>
                </a:solidFill>
                <a:latin typeface="Evolventa Bold"/>
                <a:ea typeface="Evolventa Bold"/>
                <a:cs typeface="Evolventa Bold"/>
                <a:sym typeface="Evolventa Bold"/>
              </a:rPr>
              <a:t>Previous BI tools</a:t>
            </a:r>
          </a:p>
        </p:txBody>
      </p:sp>
      <p:sp>
        <p:nvSpPr>
          <p:cNvPr id="20" name="TextBox 20"/>
          <p:cNvSpPr txBox="1"/>
          <p:nvPr/>
        </p:nvSpPr>
        <p:spPr>
          <a:xfrm>
            <a:off x="4432117" y="3968072"/>
            <a:ext cx="5555287" cy="633694"/>
          </a:xfrm>
          <a:prstGeom prst="rect">
            <a:avLst/>
          </a:prstGeom>
        </p:spPr>
        <p:txBody>
          <a:bodyPr lIns="0" tIns="0" rIns="0" bIns="0" rtlCol="0" anchor="t">
            <a:spAutoFit/>
          </a:bodyPr>
          <a:lstStyle/>
          <a:p>
            <a:pPr algn="ctr">
              <a:lnSpc>
                <a:spcPts val="4371"/>
              </a:lnSpc>
            </a:pPr>
            <a:r>
              <a:rPr lang="en-US" sz="3602" b="1" spc="-17">
                <a:solidFill>
                  <a:srgbClr val="000000"/>
                </a:solidFill>
                <a:latin typeface="Evolventa Bold"/>
                <a:ea typeface="Evolventa Bold"/>
                <a:cs typeface="Evolventa Bold"/>
                <a:sym typeface="Evolventa Bold"/>
              </a:rPr>
              <a:t>Data Warehouse</a:t>
            </a:r>
          </a:p>
        </p:txBody>
      </p:sp>
      <p:sp>
        <p:nvSpPr>
          <p:cNvPr id="21" name="TextBox 21"/>
          <p:cNvSpPr txBox="1"/>
          <p:nvPr/>
        </p:nvSpPr>
        <p:spPr>
          <a:xfrm>
            <a:off x="12528621" y="3996647"/>
            <a:ext cx="4820276" cy="605505"/>
          </a:xfrm>
          <a:prstGeom prst="rect">
            <a:avLst/>
          </a:prstGeom>
        </p:spPr>
        <p:txBody>
          <a:bodyPr lIns="0" tIns="0" rIns="0" bIns="0" rtlCol="0" anchor="t">
            <a:spAutoFit/>
          </a:bodyPr>
          <a:lstStyle/>
          <a:p>
            <a:pPr algn="ctr">
              <a:lnSpc>
                <a:spcPts val="4026"/>
              </a:lnSpc>
            </a:pPr>
            <a:r>
              <a:rPr lang="en-US" sz="3602" b="1" spc="-17">
                <a:solidFill>
                  <a:srgbClr val="000000"/>
                </a:solidFill>
                <a:latin typeface="Evolventa Bold"/>
                <a:ea typeface="Evolventa Bold"/>
                <a:cs typeface="Evolventa Bold"/>
                <a:sym typeface="Evolventa Bold"/>
              </a:rPr>
              <a:t>Information System</a:t>
            </a:r>
          </a:p>
        </p:txBody>
      </p:sp>
      <p:sp>
        <p:nvSpPr>
          <p:cNvPr id="22" name="TextBox 22"/>
          <p:cNvSpPr txBox="1"/>
          <p:nvPr/>
        </p:nvSpPr>
        <p:spPr>
          <a:xfrm>
            <a:off x="4599155" y="4978418"/>
            <a:ext cx="6838306" cy="3478907"/>
          </a:xfrm>
          <a:prstGeom prst="rect">
            <a:avLst/>
          </a:prstGeom>
        </p:spPr>
        <p:txBody>
          <a:bodyPr lIns="0" tIns="0" rIns="0" bIns="0" rtlCol="0" anchor="t">
            <a:spAutoFit/>
          </a:bodyPr>
          <a:lstStyle/>
          <a:p>
            <a:pPr algn="just">
              <a:lnSpc>
                <a:spcPts val="4323"/>
              </a:lnSpc>
            </a:pPr>
            <a:r>
              <a:rPr lang="en-US" sz="3602" spc="-17" dirty="0">
                <a:solidFill>
                  <a:srgbClr val="000000"/>
                </a:solidFill>
                <a:latin typeface="Evolventa"/>
                <a:ea typeface="Evolventa"/>
                <a:cs typeface="Evolventa"/>
                <a:sym typeface="Evolventa"/>
              </a:rPr>
              <a:t>Uber initially used Hadoop but faced latency issues with large data.</a:t>
            </a:r>
          </a:p>
          <a:p>
            <a:pPr algn="just">
              <a:lnSpc>
                <a:spcPts val="4323"/>
              </a:lnSpc>
            </a:pPr>
            <a:endParaRPr lang="en-US" sz="3602" spc="-17" dirty="0">
              <a:solidFill>
                <a:srgbClr val="000000"/>
              </a:solidFill>
              <a:latin typeface="Evolventa"/>
              <a:ea typeface="Evolventa"/>
              <a:cs typeface="Evolventa"/>
              <a:sym typeface="Evolventa"/>
            </a:endParaRPr>
          </a:p>
          <a:p>
            <a:pPr algn="just">
              <a:lnSpc>
                <a:spcPts val="4643"/>
              </a:lnSpc>
            </a:pPr>
            <a:r>
              <a:rPr lang="en-US" sz="3602" spc="-17" dirty="0">
                <a:solidFill>
                  <a:srgbClr val="000000"/>
                </a:solidFill>
                <a:latin typeface="Evolventa"/>
                <a:ea typeface="Evolventa"/>
                <a:cs typeface="Evolventa"/>
                <a:sym typeface="Evolventa"/>
              </a:rPr>
              <a:t>They optimized using Presto for real-time, Hive for analytics.</a:t>
            </a:r>
          </a:p>
        </p:txBody>
      </p:sp>
      <p:sp>
        <p:nvSpPr>
          <p:cNvPr id="23" name="TextBox 23"/>
          <p:cNvSpPr txBox="1"/>
          <p:nvPr/>
        </p:nvSpPr>
        <p:spPr>
          <a:xfrm>
            <a:off x="12251966" y="4687417"/>
            <a:ext cx="5409851" cy="1106457"/>
          </a:xfrm>
          <a:prstGeom prst="rect">
            <a:avLst/>
          </a:prstGeom>
        </p:spPr>
        <p:txBody>
          <a:bodyPr lIns="0" tIns="0" rIns="0" bIns="0" rtlCol="0" anchor="t">
            <a:spAutoFit/>
          </a:bodyPr>
          <a:lstStyle/>
          <a:p>
            <a:pPr algn="just">
              <a:lnSpc>
                <a:spcPts val="4643"/>
              </a:lnSpc>
            </a:pPr>
            <a:r>
              <a:rPr lang="en-US" sz="3602" b="1" spc="-17" dirty="0">
                <a:solidFill>
                  <a:srgbClr val="FF914D"/>
                </a:solidFill>
                <a:latin typeface="Evolventa Bold"/>
                <a:ea typeface="Evolventa Bold"/>
                <a:cs typeface="Evolventa Bold"/>
                <a:sym typeface="Evolventa Bold"/>
              </a:rPr>
              <a:t>  </a:t>
            </a:r>
            <a:r>
              <a:rPr lang="en-US" sz="3602" spc="-17" dirty="0">
                <a:solidFill>
                  <a:srgbClr val="FF914D"/>
                </a:solidFill>
                <a:latin typeface="Evolventa"/>
                <a:ea typeface="Evolventa"/>
                <a:cs typeface="Evolventa"/>
                <a:sym typeface="Evolventa"/>
              </a:rPr>
              <a:t> </a:t>
            </a:r>
            <a:r>
              <a:rPr lang="en-US" sz="3200" spc="-17" dirty="0">
                <a:solidFill>
                  <a:srgbClr val="000000"/>
                </a:solidFill>
                <a:latin typeface="Evolventa"/>
                <a:ea typeface="Evolventa"/>
                <a:cs typeface="Evolventa"/>
                <a:sym typeface="Evolventa"/>
              </a:rPr>
              <a:t>Data Lifecycle Management (DLM)</a:t>
            </a:r>
          </a:p>
        </p:txBody>
      </p:sp>
      <p:sp>
        <p:nvSpPr>
          <p:cNvPr id="24" name="TextBox 24"/>
          <p:cNvSpPr txBox="1"/>
          <p:nvPr/>
        </p:nvSpPr>
        <p:spPr>
          <a:xfrm>
            <a:off x="12521524" y="5984522"/>
            <a:ext cx="4827374" cy="1115755"/>
          </a:xfrm>
          <a:prstGeom prst="rect">
            <a:avLst/>
          </a:prstGeom>
        </p:spPr>
        <p:txBody>
          <a:bodyPr lIns="0" tIns="0" rIns="0" bIns="0" rtlCol="0" anchor="t">
            <a:spAutoFit/>
          </a:bodyPr>
          <a:lstStyle/>
          <a:p>
            <a:pPr marL="571500" indent="-571500" algn="ctr">
              <a:lnSpc>
                <a:spcPts val="4622"/>
              </a:lnSpc>
              <a:buFont typeface="Arial" panose="020B0604020202020204" pitchFamily="34" charset="0"/>
              <a:buChar char="•"/>
            </a:pPr>
            <a:r>
              <a:rPr lang="en-US" sz="3602" spc="-17" dirty="0">
                <a:solidFill>
                  <a:srgbClr val="000000"/>
                </a:solidFill>
                <a:latin typeface="Evolventa"/>
                <a:ea typeface="Evolventa"/>
                <a:cs typeface="Evolventa"/>
                <a:sym typeface="Evolventa"/>
              </a:rPr>
              <a:t>Integrates Various Data Sources</a:t>
            </a:r>
          </a:p>
        </p:txBody>
      </p:sp>
      <p:sp>
        <p:nvSpPr>
          <p:cNvPr id="25" name="TextBox 25"/>
          <p:cNvSpPr txBox="1"/>
          <p:nvPr/>
        </p:nvSpPr>
        <p:spPr>
          <a:xfrm>
            <a:off x="12430754" y="7313000"/>
            <a:ext cx="5095633" cy="1115755"/>
          </a:xfrm>
          <a:prstGeom prst="rect">
            <a:avLst/>
          </a:prstGeom>
        </p:spPr>
        <p:txBody>
          <a:bodyPr lIns="0" tIns="0" rIns="0" bIns="0" rtlCol="0" anchor="t">
            <a:spAutoFit/>
          </a:bodyPr>
          <a:lstStyle/>
          <a:p>
            <a:pPr marL="571500" indent="-571500" algn="ctr">
              <a:lnSpc>
                <a:spcPts val="4622"/>
              </a:lnSpc>
              <a:buFont typeface="Arial" panose="020B0604020202020204" pitchFamily="34" charset="0"/>
              <a:buChar char="•"/>
            </a:pPr>
            <a:r>
              <a:rPr lang="en-US" sz="3602" spc="-17" dirty="0">
                <a:solidFill>
                  <a:srgbClr val="000000"/>
                </a:solidFill>
                <a:latin typeface="Evolventa"/>
                <a:ea typeface="Evolventa"/>
                <a:cs typeface="Evolventa"/>
                <a:sym typeface="Evolventa"/>
              </a:rPr>
              <a:t>Support Real time data  Processing</a:t>
            </a:r>
          </a:p>
        </p:txBody>
      </p:sp>
      <p:sp>
        <p:nvSpPr>
          <p:cNvPr id="26" name="TextBox 26"/>
          <p:cNvSpPr txBox="1"/>
          <p:nvPr/>
        </p:nvSpPr>
        <p:spPr>
          <a:xfrm>
            <a:off x="12387394" y="8768034"/>
            <a:ext cx="5095633" cy="1115755"/>
          </a:xfrm>
          <a:prstGeom prst="rect">
            <a:avLst/>
          </a:prstGeom>
        </p:spPr>
        <p:txBody>
          <a:bodyPr lIns="0" tIns="0" rIns="0" bIns="0" rtlCol="0" anchor="t">
            <a:spAutoFit/>
          </a:bodyPr>
          <a:lstStyle/>
          <a:p>
            <a:pPr marL="571500" indent="-571500" algn="ctr">
              <a:lnSpc>
                <a:spcPts val="4622"/>
              </a:lnSpc>
              <a:buFont typeface="Arial" panose="020B0604020202020204" pitchFamily="34" charset="0"/>
              <a:buChar char="•"/>
            </a:pPr>
            <a:r>
              <a:rPr lang="en-US" sz="3602" spc="-17" dirty="0">
                <a:solidFill>
                  <a:srgbClr val="000000"/>
                </a:solidFill>
                <a:latin typeface="Evolventa"/>
                <a:ea typeface="Evolventa"/>
                <a:cs typeface="Evolventa"/>
                <a:sym typeface="Evolventa"/>
              </a:rPr>
              <a:t>Ensure efficient data lifecycle operations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6" y="0"/>
            <a:ext cx="18297076" cy="10295043"/>
            <a:chOff x="0" y="0"/>
            <a:chExt cx="24396101" cy="13726724"/>
          </a:xfrm>
        </p:grpSpPr>
        <p:sp>
          <p:nvSpPr>
            <p:cNvPr id="3" name="Freeform 3"/>
            <p:cNvSpPr/>
            <p:nvPr/>
          </p:nvSpPr>
          <p:spPr>
            <a:xfrm>
              <a:off x="0" y="0"/>
              <a:ext cx="24396064" cy="13726668"/>
            </a:xfrm>
            <a:custGeom>
              <a:avLst/>
              <a:gdLst/>
              <a:ahLst/>
              <a:cxnLst/>
              <a:rect l="l" t="t" r="r" b="b"/>
              <a:pathLst>
                <a:path w="24396064" h="13726668">
                  <a:moveTo>
                    <a:pt x="0" y="0"/>
                  </a:moveTo>
                  <a:lnTo>
                    <a:pt x="24396064" y="0"/>
                  </a:lnTo>
                  <a:lnTo>
                    <a:pt x="24396064" y="13726668"/>
                  </a:lnTo>
                  <a:lnTo>
                    <a:pt x="0" y="13726668"/>
                  </a:lnTo>
                  <a:close/>
                </a:path>
              </a:pathLst>
            </a:custGeom>
            <a:solidFill>
              <a:srgbClr val="FFFFFF"/>
            </a:solidFill>
          </p:spPr>
          <p:txBody>
            <a:bodyPr/>
            <a:lstStyle/>
            <a:p>
              <a:endParaRPr lang="en-US"/>
            </a:p>
          </p:txBody>
        </p:sp>
      </p:grpSp>
      <p:sp>
        <p:nvSpPr>
          <p:cNvPr id="4" name="Freeform 4"/>
          <p:cNvSpPr/>
          <p:nvPr/>
        </p:nvSpPr>
        <p:spPr>
          <a:xfrm>
            <a:off x="-12211" y="0"/>
            <a:ext cx="8474874" cy="9732216"/>
          </a:xfrm>
          <a:custGeom>
            <a:avLst/>
            <a:gdLst/>
            <a:ahLst/>
            <a:cxnLst/>
            <a:rect l="l" t="t" r="r" b="b"/>
            <a:pathLst>
              <a:path w="8474874" h="9732216">
                <a:moveTo>
                  <a:pt x="0" y="0"/>
                </a:moveTo>
                <a:lnTo>
                  <a:pt x="8474874" y="0"/>
                </a:lnTo>
                <a:lnTo>
                  <a:pt x="8474874" y="9732216"/>
                </a:lnTo>
                <a:lnTo>
                  <a:pt x="0" y="9732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9516774" y="257715"/>
            <a:ext cx="7797527" cy="5501506"/>
          </a:xfrm>
          <a:prstGeom prst="rect">
            <a:avLst/>
          </a:prstGeom>
        </p:spPr>
        <p:txBody>
          <a:bodyPr lIns="0" tIns="0" rIns="0" bIns="0" rtlCol="0" anchor="t">
            <a:spAutoFit/>
          </a:bodyPr>
          <a:lstStyle/>
          <a:p>
            <a:pPr marL="738321" lvl="1" indent="-369161" algn="just">
              <a:lnSpc>
                <a:spcPts val="3891"/>
              </a:lnSpc>
              <a:buFont typeface="Arial"/>
              <a:buChar char="•"/>
            </a:pPr>
            <a:r>
              <a:rPr lang="en-US" sz="3602" spc="-17" dirty="0">
                <a:solidFill>
                  <a:srgbClr val="242852"/>
                </a:solidFill>
                <a:latin typeface="Evolventa"/>
                <a:ea typeface="Evolventa"/>
                <a:cs typeface="Evolventa"/>
                <a:sym typeface="Evolventa"/>
              </a:rPr>
              <a:t>Uber has a </a:t>
            </a:r>
            <a:r>
              <a:rPr lang="en-US" sz="3602" b="1" spc="-17" dirty="0">
                <a:solidFill>
                  <a:srgbClr val="242852"/>
                </a:solidFill>
                <a:latin typeface="Evolventa"/>
                <a:ea typeface="Evolventa"/>
                <a:cs typeface="Evolventa"/>
                <a:sym typeface="Evolventa"/>
              </a:rPr>
              <a:t>dedicated Business Intelligence team </a:t>
            </a:r>
            <a:r>
              <a:rPr lang="en-US" sz="3602" spc="-17" dirty="0">
                <a:solidFill>
                  <a:srgbClr val="242852"/>
                </a:solidFill>
                <a:latin typeface="Evolventa"/>
                <a:ea typeface="Evolventa"/>
                <a:cs typeface="Evolventa"/>
                <a:sym typeface="Evolventa"/>
              </a:rPr>
              <a:t>transforming data insights.</a:t>
            </a:r>
          </a:p>
          <a:p>
            <a:pPr marL="369160" lvl="1" algn="just">
              <a:lnSpc>
                <a:spcPts val="3891"/>
              </a:lnSpc>
            </a:pPr>
            <a:endParaRPr lang="en-US" sz="3602" spc="-17" dirty="0">
              <a:solidFill>
                <a:srgbClr val="242852"/>
              </a:solidFill>
              <a:latin typeface="Evolventa"/>
              <a:ea typeface="Evolventa"/>
              <a:cs typeface="Evolventa"/>
              <a:sym typeface="Evolventa"/>
            </a:endParaRPr>
          </a:p>
          <a:p>
            <a:pPr marL="738321" lvl="1" indent="-369161" algn="just">
              <a:lnSpc>
                <a:spcPts val="3891"/>
              </a:lnSpc>
              <a:buFont typeface="Arial"/>
              <a:buChar char="•"/>
            </a:pPr>
            <a:r>
              <a:rPr lang="en-US" sz="3602" spc="-17" dirty="0">
                <a:solidFill>
                  <a:srgbClr val="242852"/>
                </a:solidFill>
                <a:latin typeface="Evolventa"/>
                <a:ea typeface="Evolventa"/>
                <a:cs typeface="Evolventa"/>
                <a:sym typeface="Evolventa"/>
              </a:rPr>
              <a:t>The team turns raw data into actionable business insights effectively.</a:t>
            </a:r>
          </a:p>
          <a:p>
            <a:pPr marL="369160" lvl="1" algn="just">
              <a:lnSpc>
                <a:spcPts val="3891"/>
              </a:lnSpc>
            </a:pPr>
            <a:endParaRPr lang="en-US" sz="3602" spc="-17" dirty="0">
              <a:solidFill>
                <a:srgbClr val="242852"/>
              </a:solidFill>
              <a:latin typeface="Evolventa"/>
              <a:ea typeface="Evolventa"/>
              <a:cs typeface="Evolventa"/>
              <a:sym typeface="Evolventa"/>
            </a:endParaRPr>
          </a:p>
          <a:p>
            <a:pPr marL="738321" lvl="1" indent="-369161" algn="just">
              <a:lnSpc>
                <a:spcPts val="3891"/>
              </a:lnSpc>
              <a:buFont typeface="Arial"/>
              <a:buChar char="•"/>
            </a:pPr>
            <a:r>
              <a:rPr lang="en-US" sz="3602" spc="-17" dirty="0">
                <a:solidFill>
                  <a:srgbClr val="242852"/>
                </a:solidFill>
                <a:latin typeface="Evolventa"/>
                <a:ea typeface="Evolventa"/>
                <a:cs typeface="Evolventa"/>
                <a:sym typeface="Evolventa"/>
              </a:rPr>
              <a:t>Data integration, analysis, and reporting drive Uber's BI efforts.</a:t>
            </a:r>
          </a:p>
          <a:p>
            <a:pPr marL="738321" lvl="1" indent="-369161" algn="l">
              <a:lnSpc>
                <a:spcPts val="3891"/>
              </a:lnSpc>
            </a:pPr>
            <a:endParaRPr lang="en-US" sz="3602" spc="-17" dirty="0">
              <a:solidFill>
                <a:srgbClr val="242852"/>
              </a:solidFill>
              <a:latin typeface="Evolventa"/>
              <a:ea typeface="Evolventa"/>
              <a:cs typeface="Evolventa"/>
              <a:sym typeface="Evolventa"/>
            </a:endParaRPr>
          </a:p>
        </p:txBody>
      </p:sp>
      <p:sp>
        <p:nvSpPr>
          <p:cNvPr id="6" name="TextBox 6"/>
          <p:cNvSpPr txBox="1"/>
          <p:nvPr/>
        </p:nvSpPr>
        <p:spPr>
          <a:xfrm>
            <a:off x="8114109" y="5848014"/>
            <a:ext cx="10143618" cy="573940"/>
          </a:xfrm>
          <a:prstGeom prst="rect">
            <a:avLst/>
          </a:prstGeom>
        </p:spPr>
        <p:txBody>
          <a:bodyPr lIns="0" tIns="0" rIns="0" bIns="0" rtlCol="0" anchor="t">
            <a:spAutoFit/>
          </a:bodyPr>
          <a:lstStyle/>
          <a:p>
            <a:pPr algn="ctr">
              <a:lnSpc>
                <a:spcPts val="5131"/>
              </a:lnSpc>
            </a:pPr>
            <a:r>
              <a:rPr lang="en-US" sz="3602" b="1" u="sng" spc="-17" dirty="0">
                <a:solidFill>
                  <a:srgbClr val="000000"/>
                </a:solidFill>
                <a:latin typeface="Evolventa Bold"/>
                <a:ea typeface="Evolventa Bold"/>
                <a:cs typeface="Evolventa Bold"/>
                <a:sym typeface="Evolventa Bold"/>
              </a:rPr>
              <a:t>Position of Uber BI Maturity Model</a:t>
            </a:r>
          </a:p>
        </p:txBody>
      </p:sp>
      <p:sp>
        <p:nvSpPr>
          <p:cNvPr id="7" name="TextBox 7"/>
          <p:cNvSpPr txBox="1"/>
          <p:nvPr/>
        </p:nvSpPr>
        <p:spPr>
          <a:xfrm>
            <a:off x="9372600" y="7002489"/>
            <a:ext cx="8651317" cy="2718693"/>
          </a:xfrm>
          <a:prstGeom prst="rect">
            <a:avLst/>
          </a:prstGeom>
        </p:spPr>
        <p:txBody>
          <a:bodyPr lIns="0" tIns="0" rIns="0" bIns="0" rtlCol="0" anchor="t">
            <a:spAutoFit/>
          </a:bodyPr>
          <a:lstStyle/>
          <a:p>
            <a:pPr marL="652529" lvl="1" indent="-326265" algn="just">
              <a:lnSpc>
                <a:spcPts val="4323"/>
              </a:lnSpc>
              <a:buFont typeface="Arial"/>
              <a:buChar char="•"/>
            </a:pPr>
            <a:r>
              <a:rPr lang="en-US" sz="3602" spc="-17" dirty="0">
                <a:solidFill>
                  <a:srgbClr val="000000"/>
                </a:solidFill>
                <a:latin typeface="Evolventa"/>
                <a:ea typeface="Evolventa"/>
                <a:cs typeface="Evolventa"/>
                <a:sym typeface="Evolventa"/>
              </a:rPr>
              <a:t>Uber sits at an </a:t>
            </a:r>
            <a:r>
              <a:rPr lang="en-US" sz="3600" b="1" spc="-17" dirty="0">
                <a:solidFill>
                  <a:srgbClr val="262626"/>
                </a:solidFill>
                <a:latin typeface="Evolventa Bold"/>
                <a:sym typeface="Evolventa"/>
              </a:rPr>
              <a:t>advanced</a:t>
            </a:r>
            <a:r>
              <a:rPr lang="en-US" sz="3602" b="1" spc="-17" dirty="0">
                <a:solidFill>
                  <a:srgbClr val="000000"/>
                </a:solidFill>
                <a:latin typeface="Evolventa"/>
                <a:ea typeface="Evolventa"/>
                <a:cs typeface="Evolventa"/>
                <a:sym typeface="Evolventa"/>
              </a:rPr>
              <a:t> </a:t>
            </a:r>
            <a:r>
              <a:rPr lang="en-US" sz="3602" spc="-17" dirty="0">
                <a:solidFill>
                  <a:srgbClr val="000000"/>
                </a:solidFill>
                <a:latin typeface="Evolventa"/>
                <a:ea typeface="Evolventa"/>
                <a:cs typeface="Evolventa"/>
                <a:sym typeface="Evolventa"/>
              </a:rPr>
              <a:t>BI maturity level with advanced infrastructure.</a:t>
            </a:r>
          </a:p>
          <a:p>
            <a:pPr marL="652529" lvl="1" indent="-326265" algn="just">
              <a:lnSpc>
                <a:spcPts val="4204"/>
              </a:lnSpc>
              <a:buFont typeface="Arial"/>
              <a:buChar char="•"/>
            </a:pPr>
            <a:r>
              <a:rPr lang="en-US" sz="3602" spc="-17" dirty="0">
                <a:solidFill>
                  <a:srgbClr val="000000"/>
                </a:solidFill>
                <a:latin typeface="Evolventa"/>
                <a:ea typeface="Evolventa"/>
                <a:cs typeface="Evolventa"/>
                <a:sym typeface="Evolventa"/>
              </a:rPr>
              <a:t>In-house BI platforms like </a:t>
            </a:r>
            <a:r>
              <a:rPr lang="en-US" sz="3602" spc="-17" dirty="0" err="1">
                <a:solidFill>
                  <a:srgbClr val="000000"/>
                </a:solidFill>
                <a:latin typeface="Evolventa"/>
                <a:ea typeface="Evolventa"/>
                <a:cs typeface="Evolventa"/>
                <a:sym typeface="Evolventa"/>
              </a:rPr>
              <a:t>Gairos</a:t>
            </a:r>
            <a:r>
              <a:rPr lang="en-US" sz="3602" spc="-17" dirty="0">
                <a:solidFill>
                  <a:srgbClr val="000000"/>
                </a:solidFill>
                <a:latin typeface="Evolventa"/>
                <a:ea typeface="Evolventa"/>
                <a:cs typeface="Evolventa"/>
                <a:sym typeface="Evolventa"/>
              </a:rPr>
              <a:t>, Presto, Pinot ensure scalability</a:t>
            </a:r>
            <a:r>
              <a:rPr lang="en-US" sz="3602" b="1" spc="-17" dirty="0">
                <a:solidFill>
                  <a:srgbClr val="000000"/>
                </a:solidFill>
                <a:latin typeface="Evolventa Bold"/>
                <a:ea typeface="Evolventa Bold"/>
                <a:cs typeface="Evolventa Bold"/>
                <a:sym typeface="Evolventa Bold"/>
              </a:rPr>
              <a:t>.</a:t>
            </a:r>
          </a:p>
          <a:p>
            <a:pPr marL="652529" lvl="1" indent="-326265" algn="ctr">
              <a:lnSpc>
                <a:spcPts val="4204"/>
              </a:lnSpc>
            </a:pPr>
            <a:endParaRPr lang="en-US" sz="3602" b="1" spc="-17" dirty="0">
              <a:solidFill>
                <a:srgbClr val="000000"/>
              </a:solidFill>
              <a:latin typeface="Evolventa Bold"/>
              <a:ea typeface="Evolventa Bold"/>
              <a:cs typeface="Evolventa Bold"/>
              <a:sym typeface="Evolventa Bold"/>
            </a:endParaRPr>
          </a:p>
        </p:txBody>
      </p:sp>
      <p:sp>
        <p:nvSpPr>
          <p:cNvPr id="8" name="Freeform 8" descr="Meeting Business Brainstorming · Free vector graphic on Pixabay"/>
          <p:cNvSpPr/>
          <p:nvPr/>
        </p:nvSpPr>
        <p:spPr>
          <a:xfrm>
            <a:off x="688070" y="1786209"/>
            <a:ext cx="6347400" cy="6145262"/>
          </a:xfrm>
          <a:custGeom>
            <a:avLst/>
            <a:gdLst/>
            <a:ahLst/>
            <a:cxnLst/>
            <a:rect l="l" t="t" r="r" b="b"/>
            <a:pathLst>
              <a:path w="6347400" h="6145262">
                <a:moveTo>
                  <a:pt x="0" y="0"/>
                </a:moveTo>
                <a:lnTo>
                  <a:pt x="6347400" y="0"/>
                </a:lnTo>
                <a:lnTo>
                  <a:pt x="6347400" y="6145263"/>
                </a:lnTo>
                <a:lnTo>
                  <a:pt x="0" y="6145263"/>
                </a:lnTo>
                <a:lnTo>
                  <a:pt x="0" y="0"/>
                </a:lnTo>
                <a:close/>
              </a:path>
            </a:pathLst>
          </a:custGeom>
          <a:blipFill>
            <a:blip r:embed="rId5"/>
            <a:stretch>
              <a:fillRect l="-16673" r="-16673"/>
            </a:stretch>
          </a:blipFill>
        </p:spPr>
        <p:txBody>
          <a:bodyPr/>
          <a:lstStyle/>
          <a:p>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52" y="24574"/>
            <a:ext cx="18297532" cy="10292362"/>
            <a:chOff x="0" y="0"/>
            <a:chExt cx="24396710" cy="13723149"/>
          </a:xfrm>
        </p:grpSpPr>
        <p:sp>
          <p:nvSpPr>
            <p:cNvPr id="3" name="Freeform 3"/>
            <p:cNvSpPr/>
            <p:nvPr/>
          </p:nvSpPr>
          <p:spPr>
            <a:xfrm>
              <a:off x="0" y="0"/>
              <a:ext cx="24396700" cy="13723113"/>
            </a:xfrm>
            <a:custGeom>
              <a:avLst/>
              <a:gdLst/>
              <a:ahLst/>
              <a:cxnLst/>
              <a:rect l="l" t="t" r="r" b="b"/>
              <a:pathLst>
                <a:path w="24396700" h="13723113">
                  <a:moveTo>
                    <a:pt x="0" y="0"/>
                  </a:moveTo>
                  <a:lnTo>
                    <a:pt x="24396700" y="0"/>
                  </a:lnTo>
                  <a:lnTo>
                    <a:pt x="24396700" y="13723113"/>
                  </a:lnTo>
                  <a:lnTo>
                    <a:pt x="0" y="13723113"/>
                  </a:lnTo>
                  <a:lnTo>
                    <a:pt x="0" y="0"/>
                  </a:lnTo>
                  <a:close/>
                </a:path>
              </a:pathLst>
            </a:custGeom>
            <a:blipFill>
              <a:blip r:embed="rId3"/>
              <a:stretch>
                <a:fillRect t="-9338" b="-9338"/>
              </a:stretch>
            </a:blipFill>
          </p:spPr>
          <p:txBody>
            <a:bodyPr/>
            <a:lstStyle/>
            <a:p>
              <a:endParaRPr lang="en-US"/>
            </a:p>
          </p:txBody>
        </p:sp>
      </p:grpSp>
      <p:sp>
        <p:nvSpPr>
          <p:cNvPr id="4" name="TextBox 4"/>
          <p:cNvSpPr txBox="1"/>
          <p:nvPr/>
        </p:nvSpPr>
        <p:spPr>
          <a:xfrm>
            <a:off x="5353337" y="1005363"/>
            <a:ext cx="12466737" cy="3025544"/>
          </a:xfrm>
          <a:prstGeom prst="rect">
            <a:avLst/>
          </a:prstGeom>
        </p:spPr>
        <p:txBody>
          <a:bodyPr lIns="0" tIns="0" rIns="0" bIns="0" rtlCol="0" anchor="t">
            <a:spAutoFit/>
          </a:bodyPr>
          <a:lstStyle/>
          <a:p>
            <a:pPr algn="just">
              <a:lnSpc>
                <a:spcPts val="4323"/>
              </a:lnSpc>
            </a:pPr>
            <a:r>
              <a:rPr lang="en-US" sz="3602" spc="-17">
                <a:solidFill>
                  <a:srgbClr val="000000"/>
                </a:solidFill>
                <a:latin typeface="Evolventa"/>
                <a:ea typeface="Evolventa"/>
                <a:cs typeface="Evolventa"/>
                <a:sym typeface="Evolventa"/>
              </a:rPr>
              <a:t>Presto is an open-source SQL engine enabling complex queries on datasets.</a:t>
            </a:r>
          </a:p>
          <a:p>
            <a:pPr algn="just">
              <a:lnSpc>
                <a:spcPts val="4323"/>
              </a:lnSpc>
            </a:pPr>
            <a:endParaRPr lang="en-US" sz="3602" spc="-17">
              <a:solidFill>
                <a:srgbClr val="000000"/>
              </a:solidFill>
              <a:latin typeface="Evolventa"/>
              <a:ea typeface="Evolventa"/>
              <a:cs typeface="Evolventa"/>
              <a:sym typeface="Evolventa"/>
            </a:endParaRPr>
          </a:p>
          <a:p>
            <a:pPr algn="just">
              <a:lnSpc>
                <a:spcPts val="5040"/>
              </a:lnSpc>
            </a:pPr>
            <a:r>
              <a:rPr lang="en-US" sz="3602" spc="-17">
                <a:solidFill>
                  <a:srgbClr val="000000"/>
                </a:solidFill>
                <a:latin typeface="Evolventa"/>
                <a:ea typeface="Evolventa"/>
                <a:cs typeface="Evolventa"/>
                <a:sym typeface="Evolventa"/>
              </a:rPr>
              <a:t>It supports ETL, data exploration, and federated queries for Uber.</a:t>
            </a:r>
          </a:p>
        </p:txBody>
      </p:sp>
      <p:sp>
        <p:nvSpPr>
          <p:cNvPr id="5" name="TextBox 5"/>
          <p:cNvSpPr txBox="1"/>
          <p:nvPr/>
        </p:nvSpPr>
        <p:spPr>
          <a:xfrm>
            <a:off x="11501644" y="4052836"/>
            <a:ext cx="6004970" cy="1415882"/>
          </a:xfrm>
          <a:prstGeom prst="rect">
            <a:avLst/>
          </a:prstGeom>
        </p:spPr>
        <p:txBody>
          <a:bodyPr lIns="0" tIns="0" rIns="0" bIns="0" rtlCol="0" anchor="t">
            <a:spAutoFit/>
          </a:bodyPr>
          <a:lstStyle/>
          <a:p>
            <a:pPr algn="ctr">
              <a:lnSpc>
                <a:spcPts val="8403"/>
              </a:lnSpc>
            </a:pPr>
            <a:r>
              <a:rPr lang="en-US" sz="3602" b="1" spc="-17">
                <a:solidFill>
                  <a:srgbClr val="000000"/>
                </a:solidFill>
                <a:latin typeface="Evolventa Bold"/>
                <a:ea typeface="Evolventa Bold"/>
                <a:cs typeface="Evolventa Bold"/>
                <a:sym typeface="Evolventa Bold"/>
              </a:rPr>
              <a:t>APACHE POINT</a:t>
            </a:r>
          </a:p>
        </p:txBody>
      </p:sp>
      <p:sp>
        <p:nvSpPr>
          <p:cNvPr id="6" name="TextBox 6"/>
          <p:cNvSpPr txBox="1"/>
          <p:nvPr/>
        </p:nvSpPr>
        <p:spPr>
          <a:xfrm>
            <a:off x="205991" y="6017018"/>
            <a:ext cx="11295653" cy="3160303"/>
          </a:xfrm>
          <a:prstGeom prst="rect">
            <a:avLst/>
          </a:prstGeom>
        </p:spPr>
        <p:txBody>
          <a:bodyPr lIns="0" tIns="0" rIns="0" bIns="0" rtlCol="0" anchor="t">
            <a:spAutoFit/>
          </a:bodyPr>
          <a:lstStyle/>
          <a:p>
            <a:pPr algn="just">
              <a:lnSpc>
                <a:spcPts val="4323"/>
              </a:lnSpc>
            </a:pPr>
            <a:r>
              <a:rPr lang="en-US" sz="3602" spc="-17">
                <a:solidFill>
                  <a:srgbClr val="000000"/>
                </a:solidFill>
                <a:latin typeface="Evolventa"/>
                <a:ea typeface="Evolventa"/>
                <a:cs typeface="Evolventa"/>
                <a:sym typeface="Evolventa"/>
              </a:rPr>
              <a:t>Apache Pinot supports real-time, low-latency analytics for Uber's service dashboards.</a:t>
            </a:r>
          </a:p>
          <a:p>
            <a:pPr algn="just">
              <a:lnSpc>
                <a:spcPts val="4323"/>
              </a:lnSpc>
            </a:pPr>
            <a:endParaRPr lang="en-US" sz="3602" spc="-17">
              <a:solidFill>
                <a:srgbClr val="000000"/>
              </a:solidFill>
              <a:latin typeface="Evolventa"/>
              <a:ea typeface="Evolventa"/>
              <a:cs typeface="Evolventa"/>
              <a:sym typeface="Evolventa"/>
            </a:endParaRPr>
          </a:p>
          <a:p>
            <a:pPr algn="just">
              <a:lnSpc>
                <a:spcPts val="5741"/>
              </a:lnSpc>
            </a:pPr>
            <a:r>
              <a:rPr lang="en-US" sz="3602" spc="-17">
                <a:solidFill>
                  <a:srgbClr val="000000"/>
                </a:solidFill>
                <a:latin typeface="Evolventa"/>
                <a:ea typeface="Evolventa"/>
                <a:cs typeface="Evolventa"/>
                <a:sym typeface="Evolventa"/>
              </a:rPr>
              <a:t>It enables real-time monitoring of orders for Uber's taxi service.</a:t>
            </a:r>
          </a:p>
        </p:txBody>
      </p:sp>
      <p:sp>
        <p:nvSpPr>
          <p:cNvPr id="7" name="TextBox 7"/>
          <p:cNvSpPr txBox="1"/>
          <p:nvPr/>
        </p:nvSpPr>
        <p:spPr>
          <a:xfrm>
            <a:off x="6114376" y="188859"/>
            <a:ext cx="6221257" cy="715899"/>
          </a:xfrm>
          <a:prstGeom prst="rect">
            <a:avLst/>
          </a:prstGeom>
        </p:spPr>
        <p:txBody>
          <a:bodyPr lIns="0" tIns="0" rIns="0" bIns="0" rtlCol="0" anchor="t">
            <a:spAutoFit/>
          </a:bodyPr>
          <a:lstStyle/>
          <a:p>
            <a:pPr algn="ctr">
              <a:lnSpc>
                <a:spcPts val="4323"/>
              </a:lnSpc>
            </a:pPr>
            <a:r>
              <a:rPr lang="en-US" sz="3602" b="1" spc="-17" dirty="0">
                <a:solidFill>
                  <a:srgbClr val="000000"/>
                </a:solidFill>
                <a:latin typeface="Evolventa Bold"/>
                <a:ea typeface="Evolventa Bold"/>
                <a:cs typeface="Evolventa Bold"/>
                <a:sym typeface="Evolventa Bold"/>
              </a:rPr>
              <a:t>PRESTO</a:t>
            </a:r>
          </a:p>
        </p:txBody>
      </p:sp>
      <p:sp>
        <p:nvSpPr>
          <p:cNvPr id="8" name="Freeform 8" descr="A black and white graphic with a magnifying glass  Description automatically generated"/>
          <p:cNvSpPr/>
          <p:nvPr/>
        </p:nvSpPr>
        <p:spPr>
          <a:xfrm>
            <a:off x="12641888" y="5805534"/>
            <a:ext cx="4557223" cy="3583269"/>
          </a:xfrm>
          <a:custGeom>
            <a:avLst/>
            <a:gdLst/>
            <a:ahLst/>
            <a:cxnLst/>
            <a:rect l="l" t="t" r="r" b="b"/>
            <a:pathLst>
              <a:path w="4557223" h="3583269">
                <a:moveTo>
                  <a:pt x="0" y="0"/>
                </a:moveTo>
                <a:lnTo>
                  <a:pt x="4557222" y="0"/>
                </a:lnTo>
                <a:lnTo>
                  <a:pt x="4557222" y="3583269"/>
                </a:lnTo>
                <a:lnTo>
                  <a:pt x="0" y="3583269"/>
                </a:lnTo>
                <a:lnTo>
                  <a:pt x="0" y="0"/>
                </a:lnTo>
                <a:close/>
              </a:path>
            </a:pathLst>
          </a:custGeom>
          <a:blipFill>
            <a:blip r:embed="rId4"/>
            <a:stretch>
              <a:fillRect t="-742" b="-742"/>
            </a:stretch>
          </a:blipFill>
        </p:spPr>
        <p:txBody>
          <a:bodyPr/>
          <a:lstStyle/>
          <a:p>
            <a:endParaRPr lang="en-US"/>
          </a:p>
        </p:txBody>
      </p:sp>
      <p:sp>
        <p:nvSpPr>
          <p:cNvPr id="9" name="Freeform 9" descr="Business data analytics, management tools, intelligence, corporate ..."/>
          <p:cNvSpPr/>
          <p:nvPr/>
        </p:nvSpPr>
        <p:spPr>
          <a:xfrm>
            <a:off x="348510" y="264183"/>
            <a:ext cx="4531928" cy="4759779"/>
          </a:xfrm>
          <a:custGeom>
            <a:avLst/>
            <a:gdLst/>
            <a:ahLst/>
            <a:cxnLst/>
            <a:rect l="l" t="t" r="r" b="b"/>
            <a:pathLst>
              <a:path w="4531928" h="4759779">
                <a:moveTo>
                  <a:pt x="0" y="0"/>
                </a:moveTo>
                <a:lnTo>
                  <a:pt x="4531928" y="0"/>
                </a:lnTo>
                <a:lnTo>
                  <a:pt x="4531928" y="4759779"/>
                </a:lnTo>
                <a:lnTo>
                  <a:pt x="0" y="4759779"/>
                </a:lnTo>
                <a:lnTo>
                  <a:pt x="0" y="0"/>
                </a:lnTo>
                <a:close/>
              </a:path>
            </a:pathLst>
          </a:custGeom>
          <a:blipFill>
            <a:blip r:embed="rId5"/>
            <a:stretch>
              <a:fillRect l="-4976" r="-4976"/>
            </a:stretch>
          </a:blipFill>
        </p:spPr>
        <p:txBody>
          <a:bodyPr/>
          <a:lstStyle/>
          <a:p>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41510" cy="10295043"/>
            <a:chOff x="0" y="0"/>
            <a:chExt cx="1522013" cy="13726724"/>
          </a:xfrm>
        </p:grpSpPr>
        <p:sp>
          <p:nvSpPr>
            <p:cNvPr id="3" name="Freeform 3"/>
            <p:cNvSpPr/>
            <p:nvPr/>
          </p:nvSpPr>
          <p:spPr>
            <a:xfrm>
              <a:off x="0" y="0"/>
              <a:ext cx="1521968" cy="13726668"/>
            </a:xfrm>
            <a:custGeom>
              <a:avLst/>
              <a:gdLst/>
              <a:ahLst/>
              <a:cxnLst/>
              <a:rect l="l" t="t" r="r" b="b"/>
              <a:pathLst>
                <a:path w="1521968" h="13726668">
                  <a:moveTo>
                    <a:pt x="0" y="0"/>
                  </a:moveTo>
                  <a:lnTo>
                    <a:pt x="1521968" y="0"/>
                  </a:lnTo>
                  <a:lnTo>
                    <a:pt x="1521968" y="13726668"/>
                  </a:lnTo>
                  <a:lnTo>
                    <a:pt x="0" y="13726668"/>
                  </a:lnTo>
                  <a:close/>
                </a:path>
              </a:pathLst>
            </a:custGeom>
            <a:solidFill>
              <a:srgbClr val="FFFFFF"/>
            </a:solidFill>
          </p:spPr>
          <p:txBody>
            <a:bodyPr/>
            <a:lstStyle/>
            <a:p>
              <a:endParaRPr lang="en-US"/>
            </a:p>
          </p:txBody>
        </p:sp>
      </p:grpSp>
      <p:sp>
        <p:nvSpPr>
          <p:cNvPr id="4" name="Freeform 4"/>
          <p:cNvSpPr/>
          <p:nvPr/>
        </p:nvSpPr>
        <p:spPr>
          <a:xfrm>
            <a:off x="12237278" y="8512475"/>
            <a:ext cx="1029504" cy="1029504"/>
          </a:xfrm>
          <a:custGeom>
            <a:avLst/>
            <a:gdLst/>
            <a:ahLst/>
            <a:cxnLst/>
            <a:rect l="l" t="t" r="r" b="b"/>
            <a:pathLst>
              <a:path w="1029504" h="1029504">
                <a:moveTo>
                  <a:pt x="0" y="0"/>
                </a:moveTo>
                <a:lnTo>
                  <a:pt x="1029505" y="0"/>
                </a:lnTo>
                <a:lnTo>
                  <a:pt x="1029505" y="1029505"/>
                </a:lnTo>
                <a:lnTo>
                  <a:pt x="0" y="10295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036190" y="6634583"/>
            <a:ext cx="1029504" cy="1029504"/>
          </a:xfrm>
          <a:custGeom>
            <a:avLst/>
            <a:gdLst/>
            <a:ahLst/>
            <a:cxnLst/>
            <a:rect l="l" t="t" r="r" b="b"/>
            <a:pathLst>
              <a:path w="1029504" h="1029504">
                <a:moveTo>
                  <a:pt x="0" y="0"/>
                </a:moveTo>
                <a:lnTo>
                  <a:pt x="1029504" y="0"/>
                </a:lnTo>
                <a:lnTo>
                  <a:pt x="1029504" y="1029505"/>
                </a:lnTo>
                <a:lnTo>
                  <a:pt x="0" y="10295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236347" y="-33024"/>
            <a:ext cx="4061184" cy="10361092"/>
          </a:xfrm>
          <a:custGeom>
            <a:avLst/>
            <a:gdLst/>
            <a:ahLst/>
            <a:cxnLst/>
            <a:rect l="l" t="t" r="r" b="b"/>
            <a:pathLst>
              <a:path w="5373916" h="10361092">
                <a:moveTo>
                  <a:pt x="0" y="0"/>
                </a:moveTo>
                <a:lnTo>
                  <a:pt x="5373916" y="0"/>
                </a:lnTo>
                <a:lnTo>
                  <a:pt x="5373916" y="10361091"/>
                </a:lnTo>
                <a:lnTo>
                  <a:pt x="0" y="103610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4476358" y="245218"/>
            <a:ext cx="7724477" cy="448841"/>
          </a:xfrm>
          <a:prstGeom prst="rect">
            <a:avLst/>
          </a:prstGeom>
        </p:spPr>
        <p:txBody>
          <a:bodyPr wrap="square" lIns="0" tIns="0" rIns="0" bIns="0" rtlCol="0" anchor="t">
            <a:spAutoFit/>
          </a:bodyPr>
          <a:lstStyle/>
          <a:p>
            <a:pPr algn="ctr">
              <a:lnSpc>
                <a:spcPts val="3458"/>
              </a:lnSpc>
            </a:pPr>
            <a:r>
              <a:rPr lang="en-US" sz="3602" b="1" u="sng" spc="-17" dirty="0">
                <a:solidFill>
                  <a:srgbClr val="262626"/>
                </a:solidFill>
                <a:latin typeface="Evolventa Bold"/>
                <a:ea typeface="Evolventa Bold"/>
                <a:cs typeface="Evolventa Bold"/>
                <a:sym typeface="Evolventa Bold"/>
              </a:rPr>
              <a:t>Proposed BI Solution</a:t>
            </a:r>
          </a:p>
        </p:txBody>
      </p:sp>
      <p:sp>
        <p:nvSpPr>
          <p:cNvPr id="8" name="TextBox 8"/>
          <p:cNvSpPr txBox="1"/>
          <p:nvPr/>
        </p:nvSpPr>
        <p:spPr>
          <a:xfrm>
            <a:off x="715498" y="1185085"/>
            <a:ext cx="13381502" cy="7563545"/>
          </a:xfrm>
          <a:prstGeom prst="rect">
            <a:avLst/>
          </a:prstGeom>
        </p:spPr>
        <p:txBody>
          <a:bodyPr wrap="square" lIns="0" tIns="0" rIns="0" bIns="0" rtlCol="0" anchor="t">
            <a:spAutoFit/>
          </a:bodyPr>
          <a:lstStyle/>
          <a:p>
            <a:pPr marL="251826" lvl="1" algn="just">
              <a:lnSpc>
                <a:spcPts val="3170"/>
              </a:lnSpc>
            </a:pPr>
            <a:r>
              <a:rPr lang="en-US" sz="2600" b="1" spc="-17" dirty="0">
                <a:solidFill>
                  <a:srgbClr val="262626"/>
                </a:solidFill>
                <a:latin typeface="Evolventa Bold"/>
                <a:sym typeface="Evolventa"/>
              </a:rPr>
              <a:t>Objective</a:t>
            </a:r>
            <a:r>
              <a:rPr lang="en-US" sz="2600" spc="-11" dirty="0">
                <a:solidFill>
                  <a:srgbClr val="262626"/>
                </a:solidFill>
                <a:latin typeface="Evolventa"/>
                <a:ea typeface="Evolventa"/>
                <a:cs typeface="Evolventa"/>
                <a:sym typeface="Evolventa"/>
              </a:rPr>
              <a:t>: Address operational inefficiencies, optimize revenue, and enhance customer satisfaction through actionable insights.</a:t>
            </a:r>
          </a:p>
          <a:p>
            <a:pPr marL="663575" lvl="1" algn="just">
              <a:lnSpc>
                <a:spcPct val="150000"/>
              </a:lnSpc>
            </a:pPr>
            <a:endParaRPr lang="en-US" sz="2600" spc="-11" dirty="0">
              <a:solidFill>
                <a:srgbClr val="262626"/>
              </a:solidFill>
              <a:latin typeface="Evolventa"/>
              <a:ea typeface="Evolventa"/>
              <a:cs typeface="Evolventa"/>
              <a:sym typeface="Evolventa"/>
            </a:endParaRPr>
          </a:p>
          <a:p>
            <a:pPr marL="292100" lvl="1" indent="-66675" algn="just">
              <a:lnSpc>
                <a:spcPct val="150000"/>
              </a:lnSpc>
            </a:pPr>
            <a:r>
              <a:rPr lang="en-US" sz="2600" b="1" spc="-17" dirty="0">
                <a:solidFill>
                  <a:srgbClr val="262626"/>
                </a:solidFill>
                <a:latin typeface="Evolventa Bold"/>
                <a:sym typeface="Evolventa"/>
              </a:rPr>
              <a:t>Dashboards</a:t>
            </a:r>
          </a:p>
          <a:p>
            <a:pPr marL="914400" lvl="1" indent="-250825" algn="just">
              <a:lnSpc>
                <a:spcPct val="150000"/>
              </a:lnSpc>
              <a:buFont typeface="Arial"/>
              <a:buChar char="•"/>
            </a:pPr>
            <a:r>
              <a:rPr lang="en-US" sz="2600" spc="-11" dirty="0">
                <a:solidFill>
                  <a:srgbClr val="262626"/>
                </a:solidFill>
                <a:latin typeface="Evolventa"/>
                <a:ea typeface="Evolventa"/>
                <a:cs typeface="Evolventa"/>
                <a:sym typeface="Evolventa"/>
              </a:rPr>
              <a:t> </a:t>
            </a:r>
            <a:r>
              <a:rPr lang="en-US" sz="2600" i="1" u="sng" spc="-11" dirty="0">
                <a:solidFill>
                  <a:srgbClr val="262626"/>
                </a:solidFill>
                <a:latin typeface="Evolventa"/>
                <a:ea typeface="Evolventa"/>
                <a:cs typeface="Evolventa"/>
                <a:sym typeface="Evolventa"/>
              </a:rPr>
              <a:t>Airport-City Trips Dashboard</a:t>
            </a:r>
            <a:r>
              <a:rPr lang="en-US" sz="2600" spc="-11" dirty="0">
                <a:solidFill>
                  <a:srgbClr val="262626"/>
                </a:solidFill>
                <a:latin typeface="Evolventa"/>
                <a:ea typeface="Evolventa"/>
                <a:cs typeface="Evolventa"/>
                <a:sym typeface="Evolventa"/>
              </a:rPr>
              <a:t>: Insights on cancellations and driver availability.</a:t>
            </a:r>
          </a:p>
          <a:p>
            <a:pPr marL="966788" lvl="1" indent="-344488" algn="just">
              <a:lnSpc>
                <a:spcPct val="150000"/>
              </a:lnSpc>
              <a:buFont typeface="Arial"/>
              <a:buChar char="•"/>
            </a:pPr>
            <a:r>
              <a:rPr lang="en-US" sz="2600" i="1" u="sng" spc="-11" dirty="0">
                <a:solidFill>
                  <a:srgbClr val="262626"/>
                </a:solidFill>
                <a:latin typeface="Evolventa"/>
                <a:ea typeface="Evolventa"/>
                <a:cs typeface="Evolventa"/>
                <a:sym typeface="Evolventa"/>
              </a:rPr>
              <a:t>Operational Performance Dashboard</a:t>
            </a:r>
            <a:r>
              <a:rPr lang="en-US" sz="2600" u="sng" spc="-11" dirty="0">
                <a:solidFill>
                  <a:srgbClr val="262626"/>
                </a:solidFill>
                <a:latin typeface="Evolventa"/>
                <a:ea typeface="Evolventa"/>
                <a:cs typeface="Evolventa"/>
                <a:sym typeface="Evolventa"/>
              </a:rPr>
              <a:t>:</a:t>
            </a:r>
            <a:r>
              <a:rPr lang="en-US" sz="2600" spc="-11" dirty="0">
                <a:solidFill>
                  <a:srgbClr val="262626"/>
                </a:solidFill>
                <a:latin typeface="Evolventa"/>
                <a:ea typeface="Evolventa"/>
                <a:cs typeface="Evolventa"/>
                <a:sym typeface="Evolventa"/>
              </a:rPr>
              <a:t> Monitor revenue trends and trip efficiency.</a:t>
            </a:r>
          </a:p>
          <a:p>
            <a:pPr marL="173038" lvl="1" algn="just">
              <a:lnSpc>
                <a:spcPct val="150000"/>
              </a:lnSpc>
            </a:pPr>
            <a:r>
              <a:rPr lang="en-US" sz="2600" b="1" spc="-17" dirty="0">
                <a:solidFill>
                  <a:srgbClr val="262626"/>
                </a:solidFill>
                <a:latin typeface="Evolventa Bold"/>
                <a:sym typeface="Evolventa"/>
              </a:rPr>
              <a:t>Analytics</a:t>
            </a:r>
            <a:r>
              <a:rPr lang="en-US" sz="2600" spc="-11" dirty="0">
                <a:solidFill>
                  <a:srgbClr val="262626"/>
                </a:solidFill>
                <a:latin typeface="Evolventa"/>
                <a:ea typeface="Evolventa"/>
                <a:cs typeface="Evolventa"/>
                <a:sym typeface="Evolventa"/>
              </a:rPr>
              <a:t>: </a:t>
            </a:r>
          </a:p>
          <a:p>
            <a:pPr marL="914400" lvl="1" indent="-292100" algn="just">
              <a:lnSpc>
                <a:spcPct val="150000"/>
              </a:lnSpc>
              <a:buFont typeface="Arial"/>
              <a:buChar char="•"/>
            </a:pPr>
            <a:r>
              <a:rPr lang="en-US" sz="2600" spc="-11" dirty="0">
                <a:solidFill>
                  <a:srgbClr val="262626"/>
                </a:solidFill>
                <a:latin typeface="Evolventa"/>
                <a:ea typeface="Evolventa"/>
                <a:cs typeface="Evolventa"/>
                <a:sym typeface="Evolventa"/>
              </a:rPr>
              <a:t>Social media </a:t>
            </a:r>
            <a:r>
              <a:rPr lang="en-US" sz="2600" i="1" u="sng" spc="-11" dirty="0">
                <a:solidFill>
                  <a:srgbClr val="262626"/>
                </a:solidFill>
                <a:latin typeface="Evolventa"/>
                <a:ea typeface="Evolventa"/>
                <a:cs typeface="Evolventa"/>
                <a:sym typeface="Evolventa"/>
              </a:rPr>
              <a:t>sentiment analysis </a:t>
            </a:r>
            <a:r>
              <a:rPr lang="en-US" sz="2600" spc="-11" dirty="0">
                <a:solidFill>
                  <a:srgbClr val="262626"/>
                </a:solidFill>
                <a:latin typeface="Evolventa"/>
                <a:ea typeface="Evolventa"/>
                <a:cs typeface="Evolventa"/>
                <a:sym typeface="Evolventa"/>
              </a:rPr>
              <a:t>to understand customer feedback.</a:t>
            </a:r>
          </a:p>
          <a:p>
            <a:pPr marL="173038" lvl="1" algn="just">
              <a:lnSpc>
                <a:spcPct val="150000"/>
              </a:lnSpc>
            </a:pPr>
            <a:r>
              <a:rPr lang="en-US" sz="2600" b="1" spc="-17" dirty="0">
                <a:solidFill>
                  <a:srgbClr val="262626"/>
                </a:solidFill>
                <a:latin typeface="Evolventa Bold"/>
                <a:sym typeface="Evolventa"/>
              </a:rPr>
              <a:t>Outcome</a:t>
            </a:r>
            <a:r>
              <a:rPr lang="en-US" sz="2600" spc="-11" dirty="0">
                <a:solidFill>
                  <a:srgbClr val="262626"/>
                </a:solidFill>
                <a:latin typeface="Evolventa"/>
                <a:ea typeface="Evolventa"/>
                <a:cs typeface="Evolventa"/>
                <a:sym typeface="Evolventa"/>
              </a:rPr>
              <a:t>:</a:t>
            </a:r>
          </a:p>
          <a:p>
            <a:pPr marL="503653" lvl="1" indent="-251827" algn="just">
              <a:lnSpc>
                <a:spcPct val="150000"/>
              </a:lnSpc>
              <a:buFont typeface="Arial"/>
              <a:buChar char="•"/>
            </a:pPr>
            <a:r>
              <a:rPr lang="en-US" sz="2600" spc="-11" dirty="0">
                <a:solidFill>
                  <a:srgbClr val="262626"/>
                </a:solidFill>
                <a:latin typeface="Evolventa"/>
                <a:ea typeface="Evolventa"/>
                <a:cs typeface="Evolventa"/>
                <a:sym typeface="Evolventa"/>
              </a:rPr>
              <a:t>Reduce cancellations and driver unavailability.</a:t>
            </a:r>
          </a:p>
          <a:p>
            <a:pPr marL="503653" lvl="1" indent="-251827" algn="just">
              <a:lnSpc>
                <a:spcPct val="150000"/>
              </a:lnSpc>
              <a:buFont typeface="Arial"/>
              <a:buChar char="•"/>
            </a:pPr>
            <a:r>
              <a:rPr lang="en-US" sz="2600" spc="-11" dirty="0">
                <a:solidFill>
                  <a:srgbClr val="262626"/>
                </a:solidFill>
                <a:latin typeface="Evolventa"/>
                <a:ea typeface="Evolventa"/>
                <a:cs typeface="Evolventa"/>
                <a:sym typeface="Evolventa"/>
              </a:rPr>
              <a:t>Optimize revenue through peak demand management.</a:t>
            </a:r>
          </a:p>
          <a:p>
            <a:pPr marL="503653" lvl="1" indent="-251827" algn="just">
              <a:lnSpc>
                <a:spcPct val="150000"/>
              </a:lnSpc>
              <a:buFont typeface="Arial"/>
              <a:buChar char="•"/>
            </a:pPr>
            <a:r>
              <a:rPr lang="en-US" sz="2600" spc="-11" dirty="0">
                <a:solidFill>
                  <a:srgbClr val="262626"/>
                </a:solidFill>
                <a:latin typeface="Evolventa"/>
                <a:ea typeface="Evolventa"/>
                <a:cs typeface="Evolventa"/>
                <a:sym typeface="Evolventa"/>
              </a:rPr>
              <a:t>Enhance customer satisfaction with data-driven improvements.</a:t>
            </a:r>
          </a:p>
        </p:txBody>
      </p:sp>
      <p:pic>
        <p:nvPicPr>
          <p:cNvPr id="12" name="Picture 11" descr="A hand holding a light bulb&#10;&#10;Description automatically generated">
            <a:extLst>
              <a:ext uri="{FF2B5EF4-FFF2-40B4-BE49-F238E27FC236}">
                <a16:creationId xmlns:a16="http://schemas.microsoft.com/office/drawing/2014/main" id="{9F7EE644-27AA-F17A-5B9C-B2CE2DEE8A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35278" y="6584153"/>
            <a:ext cx="2599962" cy="3249952"/>
          </a:xfrm>
          <a:prstGeom prst="rect">
            <a:avLst/>
          </a:prstGeom>
        </p:spPr>
      </p:pic>
      <p:pic>
        <p:nvPicPr>
          <p:cNvPr id="13" name="Picture 11" descr="A white background with black and white clouds  Description automatically generated">
            <a:hlinkClick r:id="" action="ppaction://media"/>
            <a:extLst>
              <a:ext uri="{FF2B5EF4-FFF2-40B4-BE49-F238E27FC236}">
                <a16:creationId xmlns:a16="http://schemas.microsoft.com/office/drawing/2014/main" id="{CC3D4C6F-CBED-4829-D8DD-A79CFA560713}"/>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5278" b="5278"/>
          <a:stretch>
            <a:fillRect/>
          </a:stretch>
        </p:blipFill>
        <p:spPr>
          <a:xfrm>
            <a:off x="1331983" y="8512475"/>
            <a:ext cx="6612342" cy="172967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2801</Words>
  <Application>Microsoft Office PowerPoint</Application>
  <PresentationFormat>Custom</PresentationFormat>
  <Paragraphs>315</Paragraphs>
  <Slides>22</Slides>
  <Notes>16</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34" baseType="lpstr">
      <vt:lpstr>Evolventa Bold</vt:lpstr>
      <vt:lpstr>Calibri</vt:lpstr>
      <vt:lpstr>Arial</vt:lpstr>
      <vt:lpstr>Evolventa</vt:lpstr>
      <vt:lpstr>Aptos</vt:lpstr>
      <vt:lpstr>Times New Roman Bold</vt:lpstr>
      <vt:lpstr>Times New Roman</vt:lpstr>
      <vt:lpstr>Calibri Light</vt:lpstr>
      <vt:lpstr>Courier New</vt:lpstr>
      <vt:lpstr>Office Theme</vt:lpstr>
      <vt:lpstr>Worksheet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 from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(Uber) - Group 01.pptx</dc:title>
  <dc:creator>Shahbaz Shah Khan</dc:creator>
  <cp:lastModifiedBy>Khan, Shahbaz Shah</cp:lastModifiedBy>
  <cp:revision>4</cp:revision>
  <dcterms:created xsi:type="dcterms:W3CDTF">2006-08-16T00:00:00Z</dcterms:created>
  <dcterms:modified xsi:type="dcterms:W3CDTF">2024-12-11T15:05:44Z</dcterms:modified>
  <dc:identifier>DAGY75KDFBE</dc:identifier>
</cp:coreProperties>
</file>